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320" r:id="rId29"/>
    <p:sldId id="284" r:id="rId30"/>
    <p:sldId id="285" r:id="rId31"/>
    <p:sldId id="286" r:id="rId32"/>
    <p:sldId id="318" r:id="rId33"/>
    <p:sldId id="287" r:id="rId34"/>
    <p:sldId id="288" r:id="rId35"/>
    <p:sldId id="289" r:id="rId36"/>
    <p:sldId id="290" r:id="rId37"/>
    <p:sldId id="291" r:id="rId38"/>
    <p:sldId id="292" r:id="rId39"/>
    <p:sldId id="293" r:id="rId40"/>
    <p:sldId id="321" r:id="rId41"/>
    <p:sldId id="294" r:id="rId42"/>
    <p:sldId id="319" r:id="rId43"/>
    <p:sldId id="295" r:id="rId44"/>
    <p:sldId id="296" r:id="rId45"/>
    <p:sldId id="297" r:id="rId46"/>
    <p:sldId id="298" r:id="rId47"/>
    <p:sldId id="299" r:id="rId48"/>
    <p:sldId id="300" r:id="rId49"/>
    <p:sldId id="322"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Lst>
  <p:sldSz cx="9144000" cy="5715000" type="screen16x10"/>
  <p:notesSz cx="9144000" cy="6858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5" d="100"/>
          <a:sy n="95" d="100"/>
        </p:scale>
        <p:origin x="1018" y="72"/>
      </p:cViewPr>
      <p:guideLst>
        <p:guide orient="horz" pos="180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066801" y="1171684"/>
            <a:ext cx="6172199" cy="1876316"/>
          </a:xfrm>
        </p:spPr>
        <p:txBody>
          <a:bodyPr lIns="0" rIns="0" anchor="t">
            <a:noAutofit/>
          </a:bodyPr>
          <a:lstStyle>
            <a:lvl1pPr>
              <a:defRPr sz="6600"/>
            </a:lvl1pPr>
          </a:lstStyle>
          <a:p>
            <a:r>
              <a:rPr lang="ru-RU" smtClean="0"/>
              <a:t>Образец заголовка</a:t>
            </a:r>
            <a:endParaRPr lang="en-US" dirty="0"/>
          </a:p>
        </p:txBody>
      </p:sp>
      <p:sp>
        <p:nvSpPr>
          <p:cNvPr id="3" name="Subtitle 2"/>
          <p:cNvSpPr>
            <a:spLocks noGrp="1"/>
          </p:cNvSpPr>
          <p:nvPr>
            <p:ph type="subTitle" idx="1"/>
          </p:nvPr>
        </p:nvSpPr>
        <p:spPr>
          <a:xfrm>
            <a:off x="1066800" y="3254887"/>
            <a:ext cx="6172200" cy="936113"/>
          </a:xfrm>
        </p:spPr>
        <p:txBody>
          <a:bodyPr>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en-US" dirty="0"/>
          </a:p>
        </p:txBody>
      </p:sp>
      <p:sp>
        <p:nvSpPr>
          <p:cNvPr id="7" name="Date Placeholder 6"/>
          <p:cNvSpPr>
            <a:spLocks noGrp="1"/>
          </p:cNvSpPr>
          <p:nvPr>
            <p:ph type="dt" sz="half" idx="10"/>
          </p:nvPr>
        </p:nvSpPr>
        <p:spPr/>
        <p:txBody>
          <a:bodyPr/>
          <a:lstStyle/>
          <a:p>
            <a:fld id="{6CC220EC-CF00-4E32-9120-108390833C53}" type="datetimeFigureOut">
              <a:rPr lang="ru-RU" smtClean="0"/>
              <a:t>14.05.2024</a:t>
            </a:fld>
            <a:endParaRPr lang="ru-RU"/>
          </a:p>
        </p:txBody>
      </p:sp>
      <p:sp>
        <p:nvSpPr>
          <p:cNvPr id="8" name="Slide Number Placeholder 7"/>
          <p:cNvSpPr>
            <a:spLocks noGrp="1"/>
          </p:cNvSpPr>
          <p:nvPr>
            <p:ph type="sldNum" sz="quarter" idx="11"/>
          </p:nvPr>
        </p:nvSpPr>
        <p:spPr/>
        <p:txBody>
          <a:bodyPr/>
          <a:lstStyle/>
          <a:p>
            <a:fld id="{9ADFC3AF-4934-494A-8066-A08D6EC90D86}" type="slidenum">
              <a:rPr lang="ru-RU" smtClean="0"/>
              <a:t>‹#›</a:t>
            </a:fld>
            <a:endParaRPr lang="ru-RU"/>
          </a:p>
        </p:txBody>
      </p:sp>
      <p:sp>
        <p:nvSpPr>
          <p:cNvPr id="9" name="Footer Placeholder 8"/>
          <p:cNvSpPr>
            <a:spLocks noGrp="1"/>
          </p:cNvSpPr>
          <p:nvPr>
            <p:ph type="ftr" sz="quarter" idx="12"/>
          </p:nvPr>
        </p:nvSpPr>
        <p:spPr/>
        <p:txBody>
          <a:bodyPr/>
          <a:lstStyle/>
          <a:p>
            <a:endParaRPr lang="ru-RU"/>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3454400" y="1295400"/>
            <a:ext cx="4222308" cy="3238502"/>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6CC220EC-CF00-4E32-9120-108390833C53}" type="datetimeFigureOut">
              <a:rPr lang="ru-RU" smtClean="0"/>
              <a:t>14.05.2024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ADFC3AF-4934-494A-8066-A08D6EC90D86}" type="slidenum">
              <a:rPr lang="ru-RU" smtClean="0"/>
              <a:t>‹#›</a:t>
            </a:fld>
            <a:endParaRPr lang="ru-RU"/>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9848" y="1295400"/>
            <a:ext cx="2075688" cy="3238500"/>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3456432" y="1295400"/>
            <a:ext cx="4224528" cy="3238500"/>
          </a:xfrm>
        </p:spPr>
        <p:txBody>
          <a:bodyPr vert="eaVert"/>
          <a:lstStyle>
            <a:lvl1pPr algn="l">
              <a:defRPr/>
            </a:lvl1pPr>
            <a:lvl2pPr algn="l">
              <a:defRPr/>
            </a:lvl2pPr>
            <a:lvl3pPr algn="l">
              <a:defRPr/>
            </a:lvl3pPr>
            <a:lvl4pPr algn="l">
              <a:defRPr/>
            </a:lvl4pPr>
            <a:lvl5pPr algn="l">
              <a:defRPr/>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Date Placeholder 3"/>
          <p:cNvSpPr>
            <a:spLocks noGrp="1"/>
          </p:cNvSpPr>
          <p:nvPr>
            <p:ph type="dt" sz="half" idx="10"/>
          </p:nvPr>
        </p:nvSpPr>
        <p:spPr/>
        <p:txBody>
          <a:bodyPr/>
          <a:lstStyle/>
          <a:p>
            <a:fld id="{6CC220EC-CF00-4E32-9120-108390833C53}" type="datetimeFigureOut">
              <a:rPr lang="ru-RU" smtClean="0"/>
              <a:t>14.05.2024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ADFC3AF-4934-494A-8066-A08D6EC90D86}" type="slidenum">
              <a:rPr lang="ru-RU" smtClean="0"/>
              <a:t>‹#›</a:t>
            </a:fld>
            <a:endParaRPr lang="ru-RU"/>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8" name="Content Placeholder 7"/>
          <p:cNvSpPr>
            <a:spLocks noGrp="1"/>
          </p:cNvSpPr>
          <p:nvPr>
            <p:ph sz="quarter" idx="13"/>
          </p:nvPr>
        </p:nvSpPr>
        <p:spPr>
          <a:xfrm>
            <a:off x="3456432" y="1287780"/>
            <a:ext cx="4224528" cy="323850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9" name="Date Placeholder 8"/>
          <p:cNvSpPr>
            <a:spLocks noGrp="1"/>
          </p:cNvSpPr>
          <p:nvPr>
            <p:ph type="dt" sz="half" idx="14"/>
          </p:nvPr>
        </p:nvSpPr>
        <p:spPr/>
        <p:txBody>
          <a:bodyPr/>
          <a:lstStyle/>
          <a:p>
            <a:fld id="{6CC220EC-CF00-4E32-9120-108390833C53}" type="datetimeFigureOut">
              <a:rPr lang="ru-RU" smtClean="0"/>
              <a:t>14.05.2024</a:t>
            </a:fld>
            <a:endParaRPr lang="ru-RU"/>
          </a:p>
        </p:txBody>
      </p:sp>
      <p:sp>
        <p:nvSpPr>
          <p:cNvPr id="10" name="Slide Number Placeholder 9"/>
          <p:cNvSpPr>
            <a:spLocks noGrp="1"/>
          </p:cNvSpPr>
          <p:nvPr>
            <p:ph type="sldNum" sz="quarter" idx="15"/>
          </p:nvPr>
        </p:nvSpPr>
        <p:spPr/>
        <p:txBody>
          <a:bodyPr/>
          <a:lstStyle/>
          <a:p>
            <a:fld id="{9ADFC3AF-4934-494A-8066-A08D6EC90D86}" type="slidenum">
              <a:rPr lang="ru-RU" smtClean="0"/>
              <a:t>‹#›</a:t>
            </a:fld>
            <a:endParaRPr lang="ru-RU"/>
          </a:p>
        </p:txBody>
      </p:sp>
      <p:sp>
        <p:nvSpPr>
          <p:cNvPr id="11" name="Footer Placeholder 10"/>
          <p:cNvSpPr>
            <a:spLocks noGrp="1"/>
          </p:cNvSpPr>
          <p:nvPr>
            <p:ph type="ftr" sz="quarter" idx="16"/>
          </p:nvPr>
        </p:nvSpPr>
        <p:spPr/>
        <p:txBody>
          <a:bodyPr/>
          <a:lstStyle/>
          <a:p>
            <a:endParaRPr lang="ru-RU"/>
          </a:p>
        </p:txBody>
      </p:sp>
      <p:sp>
        <p:nvSpPr>
          <p:cNvPr id="12" name="Title 11"/>
          <p:cNvSpPr>
            <a:spLocks noGrp="1"/>
          </p:cNvSpPr>
          <p:nvPr>
            <p:ph type="title"/>
          </p:nvPr>
        </p:nvSpPr>
        <p:spPr/>
        <p:txBody>
          <a:bodyPr/>
          <a:lstStyle/>
          <a:p>
            <a:r>
              <a:rPr lang="ru-RU" smtClean="0"/>
              <a:t>Образец заголовка</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069848" y="1226820"/>
            <a:ext cx="6172200" cy="1775460"/>
          </a:xfrm>
        </p:spPr>
        <p:txBody>
          <a:bodyPr anchor="t">
            <a:noAutofit/>
          </a:bodyPr>
          <a:lstStyle>
            <a:lvl1pPr algn="l">
              <a:defRPr sz="4800" b="1" cap="all"/>
            </a:lvl1pPr>
          </a:lstStyle>
          <a:p>
            <a:r>
              <a:rPr lang="ru-RU" smtClean="0"/>
              <a:t>Образец заголовка</a:t>
            </a:r>
            <a:endParaRPr lang="en-US" dirty="0"/>
          </a:p>
        </p:txBody>
      </p:sp>
      <p:sp>
        <p:nvSpPr>
          <p:cNvPr id="3" name="Text Placeholder 2"/>
          <p:cNvSpPr>
            <a:spLocks noGrp="1"/>
          </p:cNvSpPr>
          <p:nvPr>
            <p:ph type="body" idx="1"/>
          </p:nvPr>
        </p:nvSpPr>
        <p:spPr>
          <a:xfrm>
            <a:off x="1069848" y="3238500"/>
            <a:ext cx="6172200" cy="762000"/>
          </a:xfrm>
        </p:spPr>
        <p:txBody>
          <a:bodyPr anchor="t">
            <a:normAutofit/>
          </a:bodyPr>
          <a:lstStyle>
            <a:lvl1pPr marL="0" indent="0">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7" name="Date Placeholder 6"/>
          <p:cNvSpPr>
            <a:spLocks noGrp="1"/>
          </p:cNvSpPr>
          <p:nvPr>
            <p:ph type="dt" sz="half" idx="10"/>
          </p:nvPr>
        </p:nvSpPr>
        <p:spPr/>
        <p:txBody>
          <a:bodyPr/>
          <a:lstStyle/>
          <a:p>
            <a:fld id="{6CC220EC-CF00-4E32-9120-108390833C53}" type="datetimeFigureOut">
              <a:rPr lang="ru-RU" smtClean="0"/>
              <a:t>14.05.2024</a:t>
            </a:fld>
            <a:endParaRPr lang="ru-RU"/>
          </a:p>
        </p:txBody>
      </p:sp>
      <p:sp>
        <p:nvSpPr>
          <p:cNvPr id="8" name="Slide Number Placeholder 7"/>
          <p:cNvSpPr>
            <a:spLocks noGrp="1"/>
          </p:cNvSpPr>
          <p:nvPr>
            <p:ph type="sldNum" sz="quarter" idx="11"/>
          </p:nvPr>
        </p:nvSpPr>
        <p:spPr/>
        <p:txBody>
          <a:bodyPr/>
          <a:lstStyle/>
          <a:p>
            <a:fld id="{9ADFC3AF-4934-494A-8066-A08D6EC90D86}" type="slidenum">
              <a:rPr lang="ru-RU" smtClean="0"/>
              <a:t>‹#›</a:t>
            </a:fld>
            <a:endParaRPr lang="ru-RU"/>
          </a:p>
        </p:txBody>
      </p:sp>
      <p:sp>
        <p:nvSpPr>
          <p:cNvPr id="9" name="Footer Placeholder 8"/>
          <p:cNvSpPr>
            <a:spLocks noGrp="1"/>
          </p:cNvSpPr>
          <p:nvPr>
            <p:ph type="ftr" sz="quarter" idx="12"/>
          </p:nvPr>
        </p:nvSpPr>
        <p:spPr/>
        <p:txBody>
          <a:bodyPr/>
          <a:lstStyle/>
          <a:p>
            <a:endParaRPr lang="ru-RU"/>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a:xfrm>
            <a:off x="493777" y="508000"/>
            <a:ext cx="3616325" cy="889000"/>
          </a:xfrm>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4486998" y="1596549"/>
            <a:ext cx="3646966" cy="2401188"/>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496755" y="1596568"/>
            <a:ext cx="3639311" cy="2401165"/>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9" name="Date Placeholder 8"/>
          <p:cNvSpPr>
            <a:spLocks noGrp="1"/>
          </p:cNvSpPr>
          <p:nvPr>
            <p:ph type="dt" sz="half" idx="10"/>
          </p:nvPr>
        </p:nvSpPr>
        <p:spPr/>
        <p:txBody>
          <a:bodyPr/>
          <a:lstStyle/>
          <a:p>
            <a:fld id="{6CC220EC-CF00-4E32-9120-108390833C53}" type="datetimeFigureOut">
              <a:rPr lang="ru-RU" smtClean="0"/>
              <a:t>14.05.2024</a:t>
            </a:fld>
            <a:endParaRPr lang="ru-RU"/>
          </a:p>
        </p:txBody>
      </p:sp>
      <p:sp>
        <p:nvSpPr>
          <p:cNvPr id="10" name="Slide Number Placeholder 9"/>
          <p:cNvSpPr>
            <a:spLocks noGrp="1"/>
          </p:cNvSpPr>
          <p:nvPr>
            <p:ph type="sldNum" sz="quarter" idx="11"/>
          </p:nvPr>
        </p:nvSpPr>
        <p:spPr/>
        <p:txBody>
          <a:bodyPr/>
          <a:lstStyle/>
          <a:p>
            <a:fld id="{9ADFC3AF-4934-494A-8066-A08D6EC90D86}" type="slidenum">
              <a:rPr lang="ru-RU" smtClean="0"/>
              <a:t>‹#›</a:t>
            </a:fld>
            <a:endParaRPr lang="ru-RU"/>
          </a:p>
        </p:txBody>
      </p:sp>
      <p:sp>
        <p:nvSpPr>
          <p:cNvPr id="11" name="Footer Placeholder 10"/>
          <p:cNvSpPr>
            <a:spLocks noGrp="1"/>
          </p:cNvSpPr>
          <p:nvPr>
            <p:ph type="ftr" sz="quarter" idx="12"/>
          </p:nvPr>
        </p:nvSpPr>
        <p:spPr>
          <a:xfrm>
            <a:off x="493776" y="5296959"/>
            <a:ext cx="5102352" cy="304271"/>
          </a:xfrm>
        </p:spPr>
        <p:txBody>
          <a:bodyPr/>
          <a:lstStyle/>
          <a:p>
            <a:endParaRPr lang="ru-RU"/>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493776" y="508001"/>
            <a:ext cx="3615734" cy="888999"/>
          </a:xfrm>
        </p:spPr>
        <p:txBody>
          <a:bodyPr/>
          <a:lstStyle>
            <a:lvl1pPr>
              <a:defRPr/>
            </a:lvl1pPr>
          </a:lstStyle>
          <a:p>
            <a:r>
              <a:rPr lang="ru-RU" smtClean="0"/>
              <a:t>Образец заголовка</a:t>
            </a:r>
            <a:endParaRPr lang="en-US" dirty="0"/>
          </a:p>
        </p:txBody>
      </p:sp>
      <p:sp>
        <p:nvSpPr>
          <p:cNvPr id="3" name="Text Placeholder 2"/>
          <p:cNvSpPr>
            <a:spLocks noGrp="1"/>
          </p:cNvSpPr>
          <p:nvPr>
            <p:ph type="body" idx="1"/>
          </p:nvPr>
        </p:nvSpPr>
        <p:spPr>
          <a:xfrm>
            <a:off x="495301" y="1596761"/>
            <a:ext cx="3638550" cy="538427"/>
          </a:xfrm>
        </p:spPr>
        <p:txBody>
          <a:bodyPr anchor="t">
            <a:norm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495300" y="2383897"/>
            <a:ext cx="3638550" cy="2402416"/>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4492626" y="1596761"/>
            <a:ext cx="3660775" cy="538427"/>
          </a:xfrm>
        </p:spPr>
        <p:txBody>
          <a:bodyPr anchor="t">
            <a:norm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4492626" y="2383897"/>
            <a:ext cx="3651250" cy="240241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10" name="Date Placeholder 9"/>
          <p:cNvSpPr>
            <a:spLocks noGrp="1"/>
          </p:cNvSpPr>
          <p:nvPr>
            <p:ph type="dt" sz="half" idx="10"/>
          </p:nvPr>
        </p:nvSpPr>
        <p:spPr/>
        <p:txBody>
          <a:bodyPr/>
          <a:lstStyle/>
          <a:p>
            <a:fld id="{6CC220EC-CF00-4E32-9120-108390833C53}" type="datetimeFigureOut">
              <a:rPr lang="ru-RU" smtClean="0"/>
              <a:t>14.05.2024</a:t>
            </a:fld>
            <a:endParaRPr lang="ru-RU"/>
          </a:p>
        </p:txBody>
      </p:sp>
      <p:sp>
        <p:nvSpPr>
          <p:cNvPr id="11" name="Slide Number Placeholder 10"/>
          <p:cNvSpPr>
            <a:spLocks noGrp="1"/>
          </p:cNvSpPr>
          <p:nvPr>
            <p:ph type="sldNum" sz="quarter" idx="11"/>
          </p:nvPr>
        </p:nvSpPr>
        <p:spPr/>
        <p:txBody>
          <a:bodyPr/>
          <a:lstStyle/>
          <a:p>
            <a:fld id="{9ADFC3AF-4934-494A-8066-A08D6EC90D86}" type="slidenum">
              <a:rPr lang="ru-RU" smtClean="0"/>
              <a:t>‹#›</a:t>
            </a:fld>
            <a:endParaRPr lang="ru-RU"/>
          </a:p>
        </p:txBody>
      </p:sp>
      <p:sp>
        <p:nvSpPr>
          <p:cNvPr id="12" name="Footer Placeholder 11"/>
          <p:cNvSpPr>
            <a:spLocks noGrp="1"/>
          </p:cNvSpPr>
          <p:nvPr>
            <p:ph type="ftr" sz="quarter" idx="12"/>
          </p:nvPr>
        </p:nvSpPr>
        <p:spPr>
          <a:xfrm>
            <a:off x="493776" y="5296959"/>
            <a:ext cx="5102352" cy="304271"/>
          </a:xfrm>
        </p:spPr>
        <p:txBody>
          <a:bodyPr/>
          <a:lstStyle/>
          <a:p>
            <a:endParaRPr lang="ru-RU"/>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7162800" y="1292953"/>
            <a:ext cx="1828800" cy="304271"/>
          </a:xfrm>
        </p:spPr>
        <p:txBody>
          <a:bodyPr/>
          <a:lstStyle/>
          <a:p>
            <a:fld id="{6CC220EC-CF00-4E32-9120-108390833C53}" type="datetimeFigureOut">
              <a:rPr lang="ru-RU" smtClean="0"/>
              <a:t>14.05.2024</a:t>
            </a:fld>
            <a:endParaRPr lang="ru-RU"/>
          </a:p>
        </p:txBody>
      </p:sp>
      <p:sp>
        <p:nvSpPr>
          <p:cNvPr id="5" name="Title 4"/>
          <p:cNvSpPr>
            <a:spLocks noGrp="1"/>
          </p:cNvSpPr>
          <p:nvPr>
            <p:ph type="title"/>
          </p:nvPr>
        </p:nvSpPr>
        <p:spPr/>
        <p:txBody>
          <a:bodyPr/>
          <a:lstStyle/>
          <a:p>
            <a:r>
              <a:rPr lang="ru-RU" smtClean="0"/>
              <a:t>Образец заголовка</a:t>
            </a:r>
            <a:endParaRPr lang="en-US" dirty="0"/>
          </a:p>
        </p:txBody>
      </p:sp>
      <p:sp>
        <p:nvSpPr>
          <p:cNvPr id="4" name="Slide Number Placeholder 3"/>
          <p:cNvSpPr>
            <a:spLocks noGrp="1"/>
          </p:cNvSpPr>
          <p:nvPr>
            <p:ph type="sldNum" sz="quarter" idx="11"/>
          </p:nvPr>
        </p:nvSpPr>
        <p:spPr/>
        <p:txBody>
          <a:bodyPr/>
          <a:lstStyle/>
          <a:p>
            <a:fld id="{9ADFC3AF-4934-494A-8066-A08D6EC90D86}" type="slidenum">
              <a:rPr lang="ru-RU" smtClean="0"/>
              <a:t>‹#›</a:t>
            </a:fld>
            <a:endParaRPr lang="ru-RU"/>
          </a:p>
        </p:txBody>
      </p:sp>
      <p:sp>
        <p:nvSpPr>
          <p:cNvPr id="6" name="Footer Placeholder 5"/>
          <p:cNvSpPr>
            <a:spLocks noGrp="1"/>
          </p:cNvSpPr>
          <p:nvPr>
            <p:ph type="ftr" sz="quarter" idx="12"/>
          </p:nvPr>
        </p:nvSpPr>
        <p:spPr/>
        <p:txBody>
          <a:bodyPr/>
          <a:lstStyle/>
          <a:p>
            <a:endParaRPr lang="ru-RU"/>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C220EC-CF00-4E32-9120-108390833C53}" type="datetimeFigureOut">
              <a:rPr lang="ru-RU" smtClean="0"/>
              <a:t>14.05.2024</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9ADFC3AF-4934-494A-8066-A08D6EC90D86}" type="slidenum">
              <a:rPr lang="ru-RU" smtClean="0"/>
              <a:t>‹#›</a:t>
            </a:fld>
            <a:endParaRPr lang="ru-RU"/>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3" name="Content Placeholder 2"/>
          <p:cNvSpPr>
            <a:spLocks noGrp="1"/>
          </p:cNvSpPr>
          <p:nvPr>
            <p:ph idx="1"/>
          </p:nvPr>
        </p:nvSpPr>
        <p:spPr>
          <a:xfrm>
            <a:off x="4489451" y="1600730"/>
            <a:ext cx="3654425" cy="2407708"/>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2" name="Title 1"/>
          <p:cNvSpPr>
            <a:spLocks noGrp="1"/>
          </p:cNvSpPr>
          <p:nvPr>
            <p:ph type="title"/>
          </p:nvPr>
        </p:nvSpPr>
        <p:spPr>
          <a:xfrm>
            <a:off x="493777" y="505354"/>
            <a:ext cx="3629025" cy="867833"/>
          </a:xfrm>
        </p:spPr>
        <p:txBody>
          <a:bodyPr anchor="t">
            <a:normAutofit/>
          </a:bodyPr>
          <a:lstStyle>
            <a:lvl1pPr algn="l">
              <a:defRPr sz="1800" b="1"/>
            </a:lvl1pPr>
          </a:lstStyle>
          <a:p>
            <a:r>
              <a:rPr lang="ru-RU" smtClean="0"/>
              <a:t>Образец заголовка</a:t>
            </a:r>
            <a:endParaRPr lang="en-US" dirty="0"/>
          </a:p>
        </p:txBody>
      </p:sp>
      <p:sp>
        <p:nvSpPr>
          <p:cNvPr id="4" name="Text Placeholder 3"/>
          <p:cNvSpPr>
            <a:spLocks noGrp="1"/>
          </p:cNvSpPr>
          <p:nvPr>
            <p:ph type="body" sz="half" idx="2"/>
          </p:nvPr>
        </p:nvSpPr>
        <p:spPr>
          <a:xfrm>
            <a:off x="495301" y="1600730"/>
            <a:ext cx="3629025" cy="1510771"/>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8" name="Date Placeholder 7"/>
          <p:cNvSpPr>
            <a:spLocks noGrp="1"/>
          </p:cNvSpPr>
          <p:nvPr>
            <p:ph type="dt" sz="half" idx="10"/>
          </p:nvPr>
        </p:nvSpPr>
        <p:spPr/>
        <p:txBody>
          <a:bodyPr/>
          <a:lstStyle/>
          <a:p>
            <a:fld id="{6CC220EC-CF00-4E32-9120-108390833C53}" type="datetimeFigureOut">
              <a:rPr lang="ru-RU" smtClean="0"/>
              <a:t>14.05.2024</a:t>
            </a:fld>
            <a:endParaRPr lang="ru-RU"/>
          </a:p>
        </p:txBody>
      </p:sp>
      <p:sp>
        <p:nvSpPr>
          <p:cNvPr id="9" name="Slide Number Placeholder 8"/>
          <p:cNvSpPr>
            <a:spLocks noGrp="1"/>
          </p:cNvSpPr>
          <p:nvPr>
            <p:ph type="sldNum" sz="quarter" idx="11"/>
          </p:nvPr>
        </p:nvSpPr>
        <p:spPr/>
        <p:txBody>
          <a:bodyPr/>
          <a:lstStyle/>
          <a:p>
            <a:fld id="{9ADFC3AF-4934-494A-8066-A08D6EC90D86}" type="slidenum">
              <a:rPr lang="ru-RU" smtClean="0"/>
              <a:t>‹#›</a:t>
            </a:fld>
            <a:endParaRPr lang="ru-RU"/>
          </a:p>
        </p:txBody>
      </p:sp>
      <p:sp>
        <p:nvSpPr>
          <p:cNvPr id="10" name="Footer Placeholder 9"/>
          <p:cNvSpPr>
            <a:spLocks noGrp="1"/>
          </p:cNvSpPr>
          <p:nvPr>
            <p:ph type="ftr" sz="quarter" idx="12"/>
          </p:nvPr>
        </p:nvSpPr>
        <p:spPr>
          <a:xfrm>
            <a:off x="493776" y="5296959"/>
            <a:ext cx="5102352" cy="304271"/>
          </a:xfrm>
        </p:spPr>
        <p:txBody>
          <a:bodyPr/>
          <a:lstStyle/>
          <a:p>
            <a:endParaRPr lang="ru-RU"/>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493776" y="500062"/>
            <a:ext cx="2074862" cy="1651001"/>
          </a:xfrm>
          <a:ln>
            <a:noFill/>
          </a:ln>
        </p:spPr>
        <p:txBody>
          <a:bodyPr anchor="t">
            <a:normAutofit/>
          </a:bodyPr>
          <a:lstStyle>
            <a:lvl1pPr algn="l">
              <a:defRPr sz="1800" b="0"/>
            </a:lvl1pPr>
          </a:lstStyle>
          <a:p>
            <a:r>
              <a:rPr lang="ru-RU" smtClean="0"/>
              <a:t>Образец заголовка</a:t>
            </a:r>
            <a:endParaRPr lang="en-US" dirty="0"/>
          </a:p>
        </p:txBody>
      </p:sp>
      <p:sp>
        <p:nvSpPr>
          <p:cNvPr id="3" name="Picture Placeholder 2"/>
          <p:cNvSpPr>
            <a:spLocks noGrp="1"/>
          </p:cNvSpPr>
          <p:nvPr>
            <p:ph type="pic" idx="1"/>
          </p:nvPr>
        </p:nvSpPr>
        <p:spPr>
          <a:xfrm>
            <a:off x="2963863" y="1375833"/>
            <a:ext cx="5627687" cy="35173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2963862" y="511970"/>
            <a:ext cx="3741738" cy="758031"/>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8" name="Date Placeholder 7"/>
          <p:cNvSpPr>
            <a:spLocks noGrp="1"/>
          </p:cNvSpPr>
          <p:nvPr>
            <p:ph type="dt" sz="half" idx="10"/>
          </p:nvPr>
        </p:nvSpPr>
        <p:spPr/>
        <p:txBody>
          <a:bodyPr/>
          <a:lstStyle/>
          <a:p>
            <a:fld id="{6CC220EC-CF00-4E32-9120-108390833C53}" type="datetimeFigureOut">
              <a:rPr lang="ru-RU" smtClean="0"/>
              <a:t>14.05.2024</a:t>
            </a:fld>
            <a:endParaRPr lang="ru-RU"/>
          </a:p>
        </p:txBody>
      </p:sp>
      <p:sp>
        <p:nvSpPr>
          <p:cNvPr id="9" name="Slide Number Placeholder 8"/>
          <p:cNvSpPr>
            <a:spLocks noGrp="1"/>
          </p:cNvSpPr>
          <p:nvPr>
            <p:ph type="sldNum" sz="quarter" idx="11"/>
          </p:nvPr>
        </p:nvSpPr>
        <p:spPr/>
        <p:txBody>
          <a:bodyPr/>
          <a:lstStyle/>
          <a:p>
            <a:fld id="{9ADFC3AF-4934-494A-8066-A08D6EC90D86}" type="slidenum">
              <a:rPr lang="ru-RU" smtClean="0"/>
              <a:t>‹#›</a:t>
            </a:fld>
            <a:endParaRPr lang="ru-RU"/>
          </a:p>
        </p:txBody>
      </p:sp>
      <p:sp>
        <p:nvSpPr>
          <p:cNvPr id="10" name="Footer Placeholder 9"/>
          <p:cNvSpPr>
            <a:spLocks noGrp="1"/>
          </p:cNvSpPr>
          <p:nvPr>
            <p:ph type="ftr" sz="quarter" idx="12"/>
          </p:nvPr>
        </p:nvSpPr>
        <p:spPr>
          <a:xfrm>
            <a:off x="493776" y="5296959"/>
            <a:ext cx="5102352" cy="304271"/>
          </a:xfrm>
        </p:spPr>
        <p:txBody>
          <a:bodyPr/>
          <a:lstStyle/>
          <a:p>
            <a:endParaRPr lang="ru-RU"/>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1295400"/>
            <a:ext cx="2073348" cy="1649555"/>
          </a:xfrm>
          <a:prstGeom prst="rect">
            <a:avLst/>
          </a:prstGeom>
        </p:spPr>
        <p:txBody>
          <a:bodyPr vert="horz" lIns="91440" tIns="45720" rIns="91440" bIns="45720" rtlCol="0" anchor="t">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3454400" y="1289196"/>
            <a:ext cx="4222308" cy="3238502"/>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7162800" y="157890"/>
            <a:ext cx="1828800" cy="304271"/>
          </a:xfrm>
          <a:prstGeom prst="rect">
            <a:avLst/>
          </a:prstGeom>
        </p:spPr>
        <p:txBody>
          <a:bodyPr vert="horz" lIns="91440" tIns="45720" rIns="91440" bIns="45720" rtlCol="0" anchor="t"/>
          <a:lstStyle>
            <a:lvl1pPr algn="l">
              <a:defRPr sz="1200">
                <a:solidFill>
                  <a:schemeClr val="tx1">
                    <a:tint val="75000"/>
                  </a:schemeClr>
                </a:solidFill>
              </a:defRPr>
            </a:lvl1pPr>
          </a:lstStyle>
          <a:p>
            <a:fld id="{6CC220EC-CF00-4E32-9120-108390833C53}" type="datetimeFigureOut">
              <a:rPr lang="ru-RU" smtClean="0"/>
              <a:t>14.05.2024</a:t>
            </a:fld>
            <a:endParaRPr lang="ru-RU"/>
          </a:p>
        </p:txBody>
      </p:sp>
      <p:sp>
        <p:nvSpPr>
          <p:cNvPr id="5" name="Footer Placeholder 4"/>
          <p:cNvSpPr>
            <a:spLocks noGrp="1"/>
          </p:cNvSpPr>
          <p:nvPr>
            <p:ph type="ftr" sz="quarter" idx="3"/>
          </p:nvPr>
        </p:nvSpPr>
        <p:spPr>
          <a:xfrm>
            <a:off x="1069848" y="5296959"/>
            <a:ext cx="5102352" cy="304271"/>
          </a:xfrm>
          <a:prstGeom prst="rect">
            <a:avLst/>
          </a:prstGeom>
        </p:spPr>
        <p:txBody>
          <a:bodyPr vert="horz" lIns="91440" tIns="45720" rIns="91440" bIns="45720" rtlCol="0" anchor="t"/>
          <a:lstStyle>
            <a:lvl1pPr algn="l">
              <a:defRPr sz="1200">
                <a:solidFill>
                  <a:schemeClr val="tx1"/>
                </a:solidFill>
              </a:defRPr>
            </a:lvl1pPr>
          </a:lstStyle>
          <a:p>
            <a:endParaRPr lang="ru-RU"/>
          </a:p>
        </p:txBody>
      </p:sp>
      <p:sp>
        <p:nvSpPr>
          <p:cNvPr id="6" name="Slide Number Placeholder 5"/>
          <p:cNvSpPr>
            <a:spLocks noGrp="1"/>
          </p:cNvSpPr>
          <p:nvPr>
            <p:ph type="sldNum" sz="quarter" idx="4"/>
          </p:nvPr>
        </p:nvSpPr>
        <p:spPr>
          <a:xfrm>
            <a:off x="7159752" y="5296959"/>
            <a:ext cx="1137684" cy="304271"/>
          </a:xfrm>
          <a:prstGeom prst="rect">
            <a:avLst/>
          </a:prstGeom>
        </p:spPr>
        <p:txBody>
          <a:bodyPr vert="horz" lIns="91440" tIns="45720" rIns="91440" bIns="45720" rtlCol="0" anchor="t"/>
          <a:lstStyle>
            <a:lvl1pPr algn="l">
              <a:defRPr sz="1200">
                <a:solidFill>
                  <a:schemeClr val="tx1">
                    <a:tint val="75000"/>
                  </a:schemeClr>
                </a:solidFill>
              </a:defRPr>
            </a:lvl1pPr>
          </a:lstStyle>
          <a:p>
            <a:fld id="{9ADFC3AF-4934-494A-8066-A08D6EC90D86}" type="slidenum">
              <a:rPr lang="ru-RU" smtClean="0"/>
              <a:t>‹#›</a:t>
            </a:fld>
            <a:endParaRPr lang="ru-RU"/>
          </a:p>
        </p:txBody>
      </p:sp>
    </p:spTree>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iming>
    <p:tnLst>
      <p:par>
        <p:cTn id="1" dur="indefinite" restart="never" nodeType="tmRoot"/>
      </p:par>
    </p:tnLst>
  </p:timing>
  <p:txStyles>
    <p:titleStyle>
      <a:lvl1pPr algn="l" defTabSz="914400" rtl="0" eaLnBrk="1" latinLnBrk="0" hangingPunct="1">
        <a:spcBef>
          <a:spcPct val="0"/>
        </a:spcBef>
        <a:buNone/>
        <a:defRPr sz="1800" kern="1200" cap="all"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Font typeface="Arial" pitchFamily="34" charset="0"/>
        <a:buChar char="•"/>
        <a:defRPr sz="1800" i="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i="1"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i="1"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i="1"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i="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i="1"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i="1"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i="1"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3.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79512" y="157200"/>
            <a:ext cx="8784976" cy="1876316"/>
          </a:xfrm>
        </p:spPr>
        <p:txBody>
          <a:bodyPr/>
          <a:lstStyle/>
          <a:p>
            <a:pPr algn="ctr">
              <a:lnSpc>
                <a:spcPct val="150000"/>
              </a:lnSpc>
              <a:spcAft>
                <a:spcPts val="0"/>
              </a:spcAft>
            </a:pPr>
            <a:r>
              <a:rPr lang="ru-RU" sz="2800" b="1" dirty="0">
                <a:solidFill>
                  <a:schemeClr val="bg1"/>
                </a:solidFill>
                <a:latin typeface="Times New Roman"/>
                <a:ea typeface="Times New Roman"/>
                <a:cs typeface="Times New Roman"/>
              </a:rPr>
              <a:t>Правовые и организационные </a:t>
            </a:r>
            <a:r>
              <a:rPr lang="ru-RU" sz="2800" b="1" spc="-20" dirty="0">
                <a:solidFill>
                  <a:schemeClr val="bg1"/>
                </a:solidFill>
                <a:latin typeface="Times New Roman"/>
                <a:ea typeface="Times New Roman"/>
                <a:cs typeface="Times New Roman"/>
              </a:rPr>
              <a:t>основы безопасности </a:t>
            </a:r>
            <a:r>
              <a:rPr lang="ru-RU" sz="2800" b="1" spc="-10" dirty="0">
                <a:solidFill>
                  <a:schemeClr val="bg1"/>
                </a:solidFill>
                <a:latin typeface="Times New Roman"/>
                <a:ea typeface="Times New Roman"/>
                <a:cs typeface="Times New Roman"/>
              </a:rPr>
              <a:t>жизнедеятельности</a:t>
            </a:r>
            <a:r>
              <a:rPr lang="ru-RU" sz="2800" dirty="0">
                <a:latin typeface="Calibri"/>
                <a:ea typeface="Calibri"/>
                <a:cs typeface="Times New Roman"/>
              </a:rPr>
              <a:t/>
            </a:r>
            <a:br>
              <a:rPr lang="ru-RU" sz="2800" dirty="0">
                <a:latin typeface="Calibri"/>
                <a:ea typeface="Calibri"/>
                <a:cs typeface="Times New Roman"/>
              </a:rPr>
            </a:br>
            <a:endParaRPr lang="ru-RU" sz="2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358" y="1477584"/>
            <a:ext cx="8352928" cy="4176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7332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57114"/>
            <a:ext cx="8928992" cy="5847755"/>
          </a:xfrm>
          <a:prstGeom prst="rect">
            <a:avLst/>
          </a:prstGeom>
        </p:spPr>
        <p:txBody>
          <a:bodyPr wrap="square">
            <a:spAutoFit/>
          </a:bodyPr>
          <a:lstStyle/>
          <a:p>
            <a:pPr indent="450215" algn="just">
              <a:spcAft>
                <a:spcPts val="0"/>
              </a:spcAft>
            </a:pPr>
            <a:r>
              <a:rPr lang="ru-RU" sz="2200" b="1" spc="5" dirty="0" smtClean="0">
                <a:solidFill>
                  <a:srgbClr val="000000"/>
                </a:solidFill>
                <a:effectLst/>
                <a:latin typeface="Times New Roman"/>
                <a:ea typeface="Times New Roman"/>
                <a:cs typeface="Times New Roman"/>
              </a:rPr>
              <a:t>Первичный инструктаж</a:t>
            </a:r>
            <a:r>
              <a:rPr lang="ru-RU" sz="2200" spc="5" dirty="0" smtClean="0">
                <a:solidFill>
                  <a:srgbClr val="000000"/>
                </a:solidFill>
                <a:effectLst/>
                <a:latin typeface="Times New Roman"/>
                <a:ea typeface="Times New Roman"/>
                <a:cs typeface="Times New Roman"/>
              </a:rPr>
              <a:t> на рабочем месте про­водит непосредственный руководитель работ</a:t>
            </a:r>
            <a:r>
              <a:rPr lang="ru-RU" sz="2200" spc="10" dirty="0" smtClean="0">
                <a:solidFill>
                  <a:srgbClr val="000000"/>
                </a:solidFill>
                <a:effectLst/>
                <a:latin typeface="Times New Roman"/>
                <a:ea typeface="Times New Roman"/>
                <a:cs typeface="Times New Roman"/>
              </a:rPr>
              <a:t> перед допуском к </a:t>
            </a:r>
            <a:r>
              <a:rPr lang="ru-RU" sz="2200" spc="5" dirty="0" smtClean="0">
                <a:solidFill>
                  <a:srgbClr val="000000"/>
                </a:solidFill>
                <a:effectLst/>
                <a:latin typeface="Times New Roman"/>
                <a:ea typeface="Times New Roman"/>
                <a:cs typeface="Times New Roman"/>
              </a:rPr>
              <a:t>работе. Этот вид инструктажа должен сопровождаться показом </a:t>
            </a:r>
            <a:r>
              <a:rPr lang="ru-RU" sz="2200" spc="10" dirty="0" smtClean="0">
                <a:solidFill>
                  <a:srgbClr val="000000"/>
                </a:solidFill>
                <a:effectLst/>
                <a:latin typeface="Times New Roman"/>
                <a:ea typeface="Times New Roman"/>
                <a:cs typeface="Times New Roman"/>
              </a:rPr>
              <a:t>безопасных приемов работ.</a:t>
            </a:r>
            <a:endParaRPr lang="ru-RU" sz="2200" dirty="0" smtClean="0">
              <a:effectLst/>
              <a:latin typeface="Calibri"/>
              <a:ea typeface="Calibri"/>
              <a:cs typeface="Times New Roman"/>
            </a:endParaRPr>
          </a:p>
          <a:p>
            <a:pPr indent="450215" algn="just">
              <a:spcAft>
                <a:spcPts val="0"/>
              </a:spcAft>
            </a:pPr>
            <a:r>
              <a:rPr lang="ru-RU" sz="2200" b="1" spc="15" dirty="0" smtClean="0">
                <a:solidFill>
                  <a:srgbClr val="000000"/>
                </a:solidFill>
                <a:effectLst/>
                <a:latin typeface="Times New Roman"/>
                <a:ea typeface="Times New Roman"/>
                <a:cs typeface="Times New Roman"/>
              </a:rPr>
              <a:t>Повторный инструктаж</a:t>
            </a:r>
            <a:r>
              <a:rPr lang="ru-RU" sz="2200" spc="15" dirty="0" smtClean="0">
                <a:solidFill>
                  <a:srgbClr val="000000"/>
                </a:solidFill>
                <a:effectLst/>
                <a:latin typeface="Times New Roman"/>
                <a:ea typeface="Times New Roman"/>
                <a:cs typeface="Times New Roman"/>
              </a:rPr>
              <a:t> на рабочем месте про­</a:t>
            </a:r>
            <a:r>
              <a:rPr lang="ru-RU" sz="2200" spc="10" dirty="0" smtClean="0">
                <a:solidFill>
                  <a:srgbClr val="000000"/>
                </a:solidFill>
                <a:effectLst/>
                <a:latin typeface="Times New Roman"/>
                <a:ea typeface="Times New Roman"/>
                <a:cs typeface="Times New Roman"/>
              </a:rPr>
              <a:t>водят с работниками независимо от их квалификации, стажа и </a:t>
            </a:r>
            <a:r>
              <a:rPr lang="ru-RU" sz="2200" spc="5" dirty="0" smtClean="0">
                <a:solidFill>
                  <a:srgbClr val="000000"/>
                </a:solidFill>
                <a:effectLst/>
                <a:latin typeface="Times New Roman"/>
                <a:ea typeface="Times New Roman"/>
                <a:cs typeface="Times New Roman"/>
              </a:rPr>
              <a:t>оплаты работы не реже чем раз в шесть месяцев. Цель этого ин­структажа — восстановить в памяти рабочего инструкции по ох­</a:t>
            </a:r>
            <a:r>
              <a:rPr lang="ru-RU" sz="2200" spc="20" dirty="0" smtClean="0">
                <a:solidFill>
                  <a:srgbClr val="000000"/>
                </a:solidFill>
                <a:effectLst/>
                <a:latin typeface="Times New Roman"/>
                <a:ea typeface="Times New Roman"/>
                <a:cs typeface="Times New Roman"/>
              </a:rPr>
              <a:t>ране труда, а также разобрать конкретные нарушения из прак­</a:t>
            </a:r>
            <a:r>
              <a:rPr lang="ru-RU" sz="2200" spc="15" dirty="0" smtClean="0">
                <a:solidFill>
                  <a:srgbClr val="000000"/>
                </a:solidFill>
                <a:effectLst/>
                <a:latin typeface="Times New Roman"/>
                <a:ea typeface="Times New Roman"/>
                <a:cs typeface="Times New Roman"/>
              </a:rPr>
              <a:t>тики предприятия.</a:t>
            </a:r>
            <a:endParaRPr lang="ru-RU" sz="2200" dirty="0" smtClean="0">
              <a:effectLst/>
              <a:latin typeface="Calibri"/>
              <a:ea typeface="Calibri"/>
              <a:cs typeface="Times New Roman"/>
            </a:endParaRPr>
          </a:p>
          <a:p>
            <a:pPr indent="450215" algn="just">
              <a:spcAft>
                <a:spcPts val="0"/>
              </a:spcAft>
            </a:pPr>
            <a:r>
              <a:rPr lang="ru-RU" sz="2200" b="1" spc="20" dirty="0" smtClean="0">
                <a:solidFill>
                  <a:srgbClr val="000000"/>
                </a:solidFill>
                <a:effectLst/>
                <a:latin typeface="Times New Roman"/>
                <a:ea typeface="Times New Roman"/>
                <a:cs typeface="Times New Roman"/>
              </a:rPr>
              <a:t>Внеплановый инструктаж</a:t>
            </a:r>
            <a:r>
              <a:rPr lang="ru-RU" sz="2200" spc="20" dirty="0" smtClean="0">
                <a:solidFill>
                  <a:srgbClr val="000000"/>
                </a:solidFill>
                <a:effectLst/>
                <a:latin typeface="Times New Roman"/>
                <a:ea typeface="Times New Roman"/>
                <a:cs typeface="Times New Roman"/>
              </a:rPr>
              <a:t> на рабочем месте </a:t>
            </a:r>
            <a:r>
              <a:rPr lang="ru-RU" sz="2200" spc="5" dirty="0" smtClean="0">
                <a:solidFill>
                  <a:srgbClr val="000000"/>
                </a:solidFill>
                <a:effectLst/>
                <a:latin typeface="Times New Roman"/>
                <a:ea typeface="Times New Roman"/>
                <a:cs typeface="Times New Roman"/>
              </a:rPr>
              <a:t>проводят в случае изменения правил по охране труда, техноло</a:t>
            </a:r>
            <a:r>
              <a:rPr lang="ru-RU" sz="2200" spc="10" dirty="0" smtClean="0">
                <a:solidFill>
                  <a:srgbClr val="000000"/>
                </a:solidFill>
                <a:effectLst/>
                <a:latin typeface="Times New Roman"/>
                <a:ea typeface="Times New Roman"/>
                <a:cs typeface="Times New Roman"/>
              </a:rPr>
              <a:t>гического процесса, нарушения работниками правил техники </a:t>
            </a:r>
            <a:r>
              <a:rPr lang="ru-RU" sz="2200" spc="5" dirty="0" smtClean="0">
                <a:solidFill>
                  <a:srgbClr val="000000"/>
                </a:solidFill>
                <a:effectLst/>
                <a:latin typeface="Times New Roman"/>
                <a:ea typeface="Times New Roman"/>
                <a:cs typeface="Times New Roman"/>
              </a:rPr>
              <a:t>безопасности, при несчастном случае, при перерывах в работе — </a:t>
            </a:r>
            <a:r>
              <a:rPr lang="ru-RU" sz="2200" spc="20" dirty="0" smtClean="0">
                <a:solidFill>
                  <a:srgbClr val="000000"/>
                </a:solidFill>
                <a:effectLst/>
                <a:latin typeface="Times New Roman"/>
                <a:ea typeface="Times New Roman"/>
                <a:cs typeface="Times New Roman"/>
              </a:rPr>
              <a:t>для работ, к которым предъявляются дополнительные требова­ния безопасности труда, — более чем на 30 календарных дней, </a:t>
            </a:r>
            <a:r>
              <a:rPr lang="ru-RU" sz="2200" spc="5" dirty="0" smtClean="0">
                <a:solidFill>
                  <a:srgbClr val="000000"/>
                </a:solidFill>
                <a:effectLst/>
                <a:latin typeface="Times New Roman"/>
                <a:ea typeface="Times New Roman"/>
                <a:cs typeface="Times New Roman"/>
              </a:rPr>
              <a:t>для остальных работ — 60 дней.</a:t>
            </a:r>
            <a:endParaRPr lang="ru-RU" sz="2200" dirty="0" smtClean="0">
              <a:effectLst/>
              <a:latin typeface="Calibri"/>
              <a:ea typeface="Calibri"/>
              <a:cs typeface="Times New Roman"/>
            </a:endParaRPr>
          </a:p>
          <a:p>
            <a:pPr indent="450215" algn="just">
              <a:spcAft>
                <a:spcPts val="0"/>
              </a:spcAft>
            </a:pPr>
            <a:r>
              <a:rPr lang="ru-RU" sz="2200" b="1" dirty="0" smtClean="0">
                <a:solidFill>
                  <a:srgbClr val="000000"/>
                </a:solidFill>
                <a:effectLst/>
                <a:latin typeface="Times New Roman"/>
                <a:ea typeface="Times New Roman"/>
                <a:cs typeface="Times New Roman"/>
              </a:rPr>
              <a:t>Текущий инструктаж</a:t>
            </a:r>
            <a:r>
              <a:rPr lang="ru-RU" sz="2200" dirty="0" smtClean="0">
                <a:solidFill>
                  <a:srgbClr val="000000"/>
                </a:solidFill>
                <a:effectLst/>
                <a:latin typeface="Times New Roman"/>
                <a:ea typeface="Times New Roman"/>
                <a:cs typeface="Times New Roman"/>
              </a:rPr>
              <a:t> проводят для работников, </a:t>
            </a:r>
            <a:r>
              <a:rPr lang="ru-RU" sz="2200" spc="10" dirty="0" smtClean="0">
                <a:solidFill>
                  <a:srgbClr val="000000"/>
                </a:solidFill>
                <a:effectLst/>
                <a:latin typeface="Times New Roman"/>
                <a:ea typeface="Times New Roman"/>
                <a:cs typeface="Times New Roman"/>
              </a:rPr>
              <a:t>которым оформляют наряд-допуск на определенные виды работ.</a:t>
            </a:r>
            <a:endParaRPr lang="ru-RU" sz="2200" dirty="0">
              <a:effectLst/>
              <a:latin typeface="Calibri"/>
              <a:ea typeface="Calibri"/>
              <a:cs typeface="Times New Roman"/>
            </a:endParaRPr>
          </a:p>
        </p:txBody>
      </p:sp>
    </p:spTree>
    <p:extLst>
      <p:ext uri="{BB962C8B-B14F-4D97-AF65-F5344CB8AC3E}">
        <p14:creationId xmlns:p14="http://schemas.microsoft.com/office/powerpoint/2010/main" val="22734711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12861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23441" y="200984"/>
            <a:ext cx="8928992" cy="5509200"/>
          </a:xfrm>
          <a:prstGeom prst="rect">
            <a:avLst/>
          </a:prstGeom>
        </p:spPr>
        <p:txBody>
          <a:bodyPr wrap="square">
            <a:spAutoFit/>
          </a:bodyPr>
          <a:lstStyle/>
          <a:p>
            <a:pPr indent="450215" algn="just">
              <a:spcAft>
                <a:spcPts val="0"/>
              </a:spcAft>
            </a:pPr>
            <a:r>
              <a:rPr lang="ru-RU" sz="2200" spc="5" dirty="0" smtClean="0">
                <a:solidFill>
                  <a:srgbClr val="000000"/>
                </a:solidFill>
                <a:effectLst/>
                <a:latin typeface="Times New Roman"/>
                <a:ea typeface="Times New Roman"/>
                <a:cs typeface="Times New Roman"/>
              </a:rPr>
              <a:t>Результаты всех видов инструктажа заносят в специальные </a:t>
            </a:r>
            <a:r>
              <a:rPr lang="ru-RU" sz="2200" spc="10" dirty="0" smtClean="0">
                <a:solidFill>
                  <a:srgbClr val="000000"/>
                </a:solidFill>
                <a:effectLst/>
                <a:latin typeface="Times New Roman"/>
                <a:ea typeface="Times New Roman"/>
                <a:cs typeface="Times New Roman"/>
              </a:rPr>
              <a:t>журналы. За нарушение всех видов законодательства по безо</a:t>
            </a:r>
            <a:r>
              <a:rPr lang="ru-RU" sz="2200" spc="5" dirty="0" smtClean="0">
                <a:solidFill>
                  <a:srgbClr val="000000"/>
                </a:solidFill>
                <a:effectLst/>
                <a:latin typeface="Times New Roman"/>
                <a:ea typeface="Times New Roman"/>
                <a:cs typeface="Times New Roman"/>
              </a:rPr>
              <a:t>пасности жизнедеятельности предусматривается следующая от</a:t>
            </a:r>
            <a:r>
              <a:rPr lang="ru-RU" sz="2200" spc="-5" dirty="0" smtClean="0">
                <a:solidFill>
                  <a:srgbClr val="000000"/>
                </a:solidFill>
                <a:effectLst/>
                <a:latin typeface="Times New Roman"/>
                <a:ea typeface="Times New Roman"/>
                <a:cs typeface="Times New Roman"/>
              </a:rPr>
              <a:t>ветственность:</a:t>
            </a:r>
            <a:endParaRPr lang="ru-RU" sz="2200" dirty="0" smtClean="0">
              <a:effectLst/>
              <a:latin typeface="Calibri"/>
              <a:ea typeface="Calibri"/>
              <a:cs typeface="Times New Roman"/>
            </a:endParaRPr>
          </a:p>
          <a:p>
            <a:pPr indent="450215" algn="just">
              <a:spcAft>
                <a:spcPts val="0"/>
              </a:spcAft>
            </a:pPr>
            <a:r>
              <a:rPr lang="ru-RU" sz="2200" b="1" spc="15" dirty="0" smtClean="0">
                <a:solidFill>
                  <a:srgbClr val="000000"/>
                </a:solidFill>
                <a:effectLst/>
                <a:latin typeface="Times New Roman"/>
                <a:ea typeface="Times New Roman"/>
                <a:cs typeface="Times New Roman"/>
              </a:rPr>
              <a:t>дисциплинарная,</a:t>
            </a:r>
            <a:r>
              <a:rPr lang="ru-RU" sz="2200" i="1" spc="15" dirty="0" smtClean="0">
                <a:solidFill>
                  <a:srgbClr val="000000"/>
                </a:solidFill>
                <a:effectLst/>
                <a:latin typeface="Times New Roman"/>
                <a:ea typeface="Times New Roman"/>
                <a:cs typeface="Times New Roman"/>
              </a:rPr>
              <a:t> </a:t>
            </a:r>
            <a:r>
              <a:rPr lang="ru-RU" sz="2200" spc="15" dirty="0" smtClean="0">
                <a:solidFill>
                  <a:srgbClr val="000000"/>
                </a:solidFill>
                <a:effectLst/>
                <a:latin typeface="Times New Roman"/>
                <a:ea typeface="Times New Roman"/>
                <a:cs typeface="Times New Roman"/>
              </a:rPr>
              <a:t>которую накладывает на нарушителя вы</a:t>
            </a:r>
            <a:r>
              <a:rPr lang="ru-RU" sz="2200" spc="25" dirty="0" smtClean="0">
                <a:solidFill>
                  <a:srgbClr val="000000"/>
                </a:solidFill>
                <a:effectLst/>
                <a:latin typeface="Times New Roman"/>
                <a:ea typeface="Times New Roman"/>
                <a:cs typeface="Times New Roman"/>
              </a:rPr>
              <a:t>шестоящее административное лицо (замечание,  выговор,</a:t>
            </a:r>
            <a:br>
              <a:rPr lang="ru-RU" sz="2200" spc="25" dirty="0" smtClean="0">
                <a:solidFill>
                  <a:srgbClr val="000000"/>
                </a:solidFill>
                <a:effectLst/>
                <a:latin typeface="Times New Roman"/>
                <a:ea typeface="Times New Roman"/>
                <a:cs typeface="Times New Roman"/>
              </a:rPr>
            </a:br>
            <a:r>
              <a:rPr lang="ru-RU" sz="2200" spc="30" dirty="0" smtClean="0">
                <a:solidFill>
                  <a:srgbClr val="000000"/>
                </a:solidFill>
                <a:effectLst/>
                <a:latin typeface="Times New Roman"/>
                <a:ea typeface="Times New Roman"/>
                <a:cs typeface="Times New Roman"/>
              </a:rPr>
              <a:t>перевод на нижеоплачиваемую должность на определен­</a:t>
            </a:r>
            <a:r>
              <a:rPr lang="ru-RU" sz="2200" spc="20" dirty="0" smtClean="0">
                <a:solidFill>
                  <a:srgbClr val="000000"/>
                </a:solidFill>
                <a:effectLst/>
                <a:latin typeface="Times New Roman"/>
                <a:ea typeface="Times New Roman"/>
                <a:cs typeface="Times New Roman"/>
              </a:rPr>
              <a:t>ный срок или понижение в должности, увольнение);</a:t>
            </a:r>
            <a:endParaRPr lang="ru-RU" sz="2200" dirty="0" smtClean="0">
              <a:effectLst/>
              <a:latin typeface="Calibri"/>
              <a:ea typeface="Calibri"/>
              <a:cs typeface="Times New Roman"/>
            </a:endParaRPr>
          </a:p>
          <a:p>
            <a:pPr indent="450215" algn="just">
              <a:spcAft>
                <a:spcPts val="0"/>
              </a:spcAft>
            </a:pPr>
            <a:r>
              <a:rPr lang="ru-RU" sz="2200" b="1" spc="10" dirty="0" smtClean="0">
                <a:solidFill>
                  <a:srgbClr val="000000"/>
                </a:solidFill>
                <a:effectLst/>
                <a:latin typeface="Times New Roman"/>
                <a:ea typeface="Times New Roman"/>
                <a:cs typeface="Times New Roman"/>
              </a:rPr>
              <a:t>административная </a:t>
            </a:r>
            <a:r>
              <a:rPr lang="ru-RU" sz="2200" spc="10" dirty="0" smtClean="0">
                <a:solidFill>
                  <a:srgbClr val="000000"/>
                </a:solidFill>
                <a:effectLst/>
                <a:latin typeface="Times New Roman"/>
                <a:ea typeface="Times New Roman"/>
                <a:cs typeface="Times New Roman"/>
              </a:rPr>
              <a:t>(подвергаются работники администра</a:t>
            </a:r>
            <a:r>
              <a:rPr lang="ru-RU" sz="2200" spc="30" dirty="0" smtClean="0">
                <a:solidFill>
                  <a:srgbClr val="000000"/>
                </a:solidFill>
                <a:effectLst/>
                <a:latin typeface="Times New Roman"/>
                <a:ea typeface="Times New Roman"/>
                <a:cs typeface="Times New Roman"/>
              </a:rPr>
              <a:t>тивно-управленческого аппарата; выражается в виде пре­</a:t>
            </a:r>
            <a:r>
              <a:rPr lang="ru-RU" sz="2200" spc="20" dirty="0" smtClean="0">
                <a:solidFill>
                  <a:srgbClr val="000000"/>
                </a:solidFill>
                <a:effectLst/>
                <a:latin typeface="Times New Roman"/>
                <a:ea typeface="Times New Roman"/>
                <a:cs typeface="Times New Roman"/>
              </a:rPr>
              <a:t>дупреждения, общественного порицания или штрафа);</a:t>
            </a:r>
            <a:endParaRPr lang="ru-RU" sz="2200" dirty="0" smtClean="0">
              <a:effectLst/>
              <a:latin typeface="Calibri"/>
              <a:ea typeface="Calibri"/>
              <a:cs typeface="Times New Roman"/>
            </a:endParaRPr>
          </a:p>
          <a:p>
            <a:pPr indent="450215" algn="just">
              <a:spcAft>
                <a:spcPts val="0"/>
              </a:spcAft>
            </a:pPr>
            <a:r>
              <a:rPr lang="ru-RU" sz="2200" b="1" spc="30" dirty="0" smtClean="0">
                <a:solidFill>
                  <a:srgbClr val="000000"/>
                </a:solidFill>
                <a:effectLst/>
                <a:latin typeface="Times New Roman"/>
                <a:ea typeface="Times New Roman"/>
                <a:cs typeface="Times New Roman"/>
              </a:rPr>
              <a:t>уголовная</a:t>
            </a:r>
            <a:r>
              <a:rPr lang="ru-RU" sz="2200" i="1" spc="30" dirty="0" smtClean="0">
                <a:solidFill>
                  <a:srgbClr val="000000"/>
                </a:solidFill>
                <a:effectLst/>
                <a:latin typeface="Times New Roman"/>
                <a:ea typeface="Times New Roman"/>
                <a:cs typeface="Times New Roman"/>
              </a:rPr>
              <a:t> </a:t>
            </a:r>
            <a:r>
              <a:rPr lang="ru-RU" sz="2200" spc="30" dirty="0" smtClean="0">
                <a:solidFill>
                  <a:srgbClr val="000000"/>
                </a:solidFill>
                <a:effectLst/>
                <a:latin typeface="Times New Roman"/>
                <a:ea typeface="Times New Roman"/>
                <a:cs typeface="Times New Roman"/>
              </a:rPr>
              <a:t>(за нарушения, повлекшие за собой несчастные</a:t>
            </a:r>
            <a:br>
              <a:rPr lang="ru-RU" sz="2200" spc="30" dirty="0" smtClean="0">
                <a:solidFill>
                  <a:srgbClr val="000000"/>
                </a:solidFill>
                <a:effectLst/>
                <a:latin typeface="Times New Roman"/>
                <a:ea typeface="Times New Roman"/>
                <a:cs typeface="Times New Roman"/>
              </a:rPr>
            </a:br>
            <a:r>
              <a:rPr lang="ru-RU" sz="2200" spc="10" dirty="0" smtClean="0">
                <a:solidFill>
                  <a:srgbClr val="000000"/>
                </a:solidFill>
                <a:effectLst/>
                <a:latin typeface="Times New Roman"/>
                <a:ea typeface="Times New Roman"/>
                <a:cs typeface="Times New Roman"/>
              </a:rPr>
              <a:t>случаи или другие тяжелые последствия);</a:t>
            </a:r>
            <a:endParaRPr lang="ru-RU" sz="2200" dirty="0" smtClean="0">
              <a:effectLst/>
              <a:latin typeface="Calibri"/>
              <a:ea typeface="Calibri"/>
              <a:cs typeface="Times New Roman"/>
            </a:endParaRPr>
          </a:p>
          <a:p>
            <a:pPr indent="450215" algn="just">
              <a:spcAft>
                <a:spcPts val="0"/>
              </a:spcAft>
            </a:pPr>
            <a:r>
              <a:rPr lang="ru-RU" sz="2200" b="1" spc="15" dirty="0" smtClean="0">
                <a:solidFill>
                  <a:srgbClr val="000000"/>
                </a:solidFill>
                <a:effectLst/>
                <a:latin typeface="Times New Roman"/>
                <a:ea typeface="Times New Roman"/>
                <a:cs typeface="Times New Roman"/>
              </a:rPr>
              <a:t>материальная</a:t>
            </a:r>
            <a:r>
              <a:rPr lang="ru-RU" sz="2200" i="1" spc="15" dirty="0" smtClean="0">
                <a:solidFill>
                  <a:srgbClr val="000000"/>
                </a:solidFill>
                <a:effectLst/>
                <a:latin typeface="Times New Roman"/>
                <a:ea typeface="Times New Roman"/>
                <a:cs typeface="Times New Roman"/>
              </a:rPr>
              <a:t>, </a:t>
            </a:r>
            <a:r>
              <a:rPr lang="ru-RU" sz="2200" spc="15" dirty="0" smtClean="0">
                <a:solidFill>
                  <a:srgbClr val="000000"/>
                </a:solidFill>
                <a:effectLst/>
                <a:latin typeface="Times New Roman"/>
                <a:ea typeface="Times New Roman"/>
                <a:cs typeface="Times New Roman"/>
              </a:rPr>
              <a:t>которую в соответствии с действующим за</a:t>
            </a:r>
            <a:r>
              <a:rPr lang="ru-RU" sz="2200" spc="20" dirty="0" smtClean="0">
                <a:solidFill>
                  <a:srgbClr val="000000"/>
                </a:solidFill>
                <a:effectLst/>
                <a:latin typeface="Times New Roman"/>
                <a:ea typeface="Times New Roman"/>
                <a:cs typeface="Times New Roman"/>
              </a:rPr>
              <a:t>конодательством несет предприятие в целом (штрафы, вы­</a:t>
            </a:r>
            <a:br>
              <a:rPr lang="ru-RU" sz="2200" spc="20" dirty="0" smtClean="0">
                <a:solidFill>
                  <a:srgbClr val="000000"/>
                </a:solidFill>
                <a:effectLst/>
                <a:latin typeface="Times New Roman"/>
                <a:ea typeface="Times New Roman"/>
                <a:cs typeface="Times New Roman"/>
              </a:rPr>
            </a:br>
            <a:r>
              <a:rPr lang="ru-RU" sz="2200" spc="10" dirty="0" smtClean="0">
                <a:solidFill>
                  <a:srgbClr val="000000"/>
                </a:solidFill>
                <a:effectLst/>
                <a:latin typeface="Times New Roman"/>
                <a:ea typeface="Times New Roman"/>
                <a:cs typeface="Times New Roman"/>
              </a:rPr>
              <a:t>платы потерпевшим в результате несчастных случаев и др.)</a:t>
            </a:r>
            <a:br>
              <a:rPr lang="ru-RU" sz="2200" spc="10" dirty="0" smtClean="0">
                <a:solidFill>
                  <a:srgbClr val="000000"/>
                </a:solidFill>
                <a:effectLst/>
                <a:latin typeface="Times New Roman"/>
                <a:ea typeface="Times New Roman"/>
                <a:cs typeface="Times New Roman"/>
              </a:rPr>
            </a:br>
            <a:r>
              <a:rPr lang="ru-RU" sz="2200" spc="20" dirty="0" smtClean="0">
                <a:solidFill>
                  <a:srgbClr val="000000"/>
                </a:solidFill>
                <a:effectLst/>
                <a:latin typeface="Times New Roman"/>
                <a:ea typeface="Times New Roman"/>
                <a:cs typeface="Times New Roman"/>
              </a:rPr>
              <a:t>или виновные должностные лица этого предприятия.</a:t>
            </a:r>
            <a:endParaRPr lang="ru-RU" sz="2200" dirty="0">
              <a:effectLst/>
              <a:latin typeface="Calibri"/>
              <a:ea typeface="Calibri"/>
              <a:cs typeface="Times New Roman"/>
            </a:endParaRPr>
          </a:p>
        </p:txBody>
      </p:sp>
    </p:spTree>
    <p:extLst>
      <p:ext uri="{BB962C8B-B14F-4D97-AF65-F5344CB8AC3E}">
        <p14:creationId xmlns:p14="http://schemas.microsoft.com/office/powerpoint/2010/main" val="1361047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918"/>
            <a:ext cx="9144000" cy="57100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5309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98985" y="121196"/>
            <a:ext cx="9021486" cy="2031325"/>
          </a:xfrm>
          <a:prstGeom prst="rect">
            <a:avLst/>
          </a:prstGeom>
        </p:spPr>
        <p:txBody>
          <a:bodyPr wrap="square">
            <a:spAutoFit/>
          </a:bodyPr>
          <a:lstStyle/>
          <a:p>
            <a:pPr algn="ctr">
              <a:spcAft>
                <a:spcPts val="0"/>
              </a:spcAft>
            </a:pPr>
            <a:r>
              <a:rPr lang="ru-RU" b="1" dirty="0" smtClean="0">
                <a:solidFill>
                  <a:schemeClr val="bg1"/>
                </a:solidFill>
                <a:effectLst/>
                <a:latin typeface="Times New Roman"/>
                <a:ea typeface="Times New Roman"/>
                <a:cs typeface="Times New Roman"/>
              </a:rPr>
              <a:t>Органы надзора и контроля в области охраны труда</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Times New Roman"/>
                <a:cs typeface="Times New Roman"/>
              </a:rPr>
              <a:t>Контроль и надзор за правильной организацией работ по ОТ на предприятиях и стройках связи осуществляют государственные и проф­союзные организации.</a:t>
            </a:r>
            <a:endParaRPr lang="ru-RU" sz="1400" dirty="0" smtClean="0">
              <a:solidFill>
                <a:schemeClr val="bg1"/>
              </a:solidFill>
              <a:effectLst/>
              <a:latin typeface="Calibri"/>
              <a:ea typeface="Calibri"/>
              <a:cs typeface="Times New Roman"/>
            </a:endParaRPr>
          </a:p>
          <a:p>
            <a:pPr indent="450215" algn="just">
              <a:spcAft>
                <a:spcPts val="0"/>
              </a:spcAft>
            </a:pPr>
            <a:r>
              <a:rPr lang="ru-RU" b="1" dirty="0" smtClean="0">
                <a:solidFill>
                  <a:schemeClr val="bg1"/>
                </a:solidFill>
                <a:effectLst/>
                <a:latin typeface="Times New Roman"/>
                <a:ea typeface="Times New Roman"/>
                <a:cs typeface="Times New Roman"/>
              </a:rPr>
              <a:t>Государственные органы надзора: </a:t>
            </a:r>
            <a:endParaRPr lang="ru-RU" sz="1400" dirty="0" smtClean="0">
              <a:solidFill>
                <a:schemeClr val="bg1"/>
              </a:solidFill>
              <a:effectLst/>
              <a:latin typeface="Calibri"/>
              <a:ea typeface="Calibri"/>
              <a:cs typeface="Times New Roman"/>
            </a:endParaRPr>
          </a:p>
          <a:p>
            <a:pPr marL="342900" lvl="0" indent="-342900" algn="just">
              <a:spcAft>
                <a:spcPts val="0"/>
              </a:spcAft>
              <a:buFont typeface="+mj-lt"/>
              <a:buAutoNum type="arabicPeriod"/>
            </a:pPr>
            <a:r>
              <a:rPr lang="ru-RU" b="1" dirty="0" smtClean="0">
                <a:solidFill>
                  <a:schemeClr val="bg1"/>
                </a:solidFill>
                <a:effectLst/>
                <a:latin typeface="Times New Roman"/>
                <a:ea typeface="Times New Roman"/>
                <a:cs typeface="Times New Roman"/>
              </a:rPr>
              <a:t>Государственный горный технический надзор</a:t>
            </a:r>
            <a:r>
              <a:rPr lang="ru-RU" dirty="0" smtClean="0">
                <a:solidFill>
                  <a:schemeClr val="bg1"/>
                </a:solidFill>
                <a:effectLst/>
                <a:latin typeface="Times New Roman"/>
                <a:ea typeface="Times New Roman"/>
                <a:cs typeface="Times New Roman"/>
              </a:rPr>
              <a:t>—надзор за соблюдением правил устройства и правильной эксплуатации установок, работающих под давлением, грузоподъемных устройств, газовых установок, за проведением взрывных работ. </a:t>
            </a:r>
            <a:endParaRPr lang="ru-RU" sz="1400" dirty="0" smtClean="0">
              <a:solidFill>
                <a:schemeClr val="bg1"/>
              </a:solidFill>
              <a:effectLst/>
              <a:latin typeface="Calibri"/>
              <a:ea typeface="Calibri"/>
              <a:cs typeface="Times New Roman"/>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248" y="2144508"/>
            <a:ext cx="8640959" cy="35704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75290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94928" y="193204"/>
            <a:ext cx="8928992" cy="5078313"/>
          </a:xfrm>
          <a:prstGeom prst="rect">
            <a:avLst/>
          </a:prstGeom>
        </p:spPr>
        <p:txBody>
          <a:bodyPr wrap="square">
            <a:spAutoFit/>
          </a:bodyPr>
          <a:lstStyle/>
          <a:p>
            <a:pPr indent="450215" algn="just">
              <a:lnSpc>
                <a:spcPct val="150000"/>
              </a:lnSpc>
              <a:spcAft>
                <a:spcPts val="0"/>
              </a:spcAft>
            </a:pPr>
            <a:r>
              <a:rPr lang="ru-RU" dirty="0" smtClean="0">
                <a:solidFill>
                  <a:srgbClr val="000000"/>
                </a:solidFill>
                <a:effectLst/>
                <a:latin typeface="Times New Roman"/>
                <a:ea typeface="Times New Roman"/>
                <a:cs typeface="Times New Roman"/>
              </a:rPr>
              <a:t>Инспекторы </a:t>
            </a:r>
            <a:r>
              <a:rPr lang="ru-RU" b="1" dirty="0" smtClean="0">
                <a:solidFill>
                  <a:srgbClr val="000000"/>
                </a:solidFill>
                <a:effectLst/>
                <a:latin typeface="Times New Roman"/>
                <a:ea typeface="Times New Roman"/>
                <a:cs typeface="Times New Roman"/>
              </a:rPr>
              <a:t>котлонадзора</a:t>
            </a:r>
            <a:r>
              <a:rPr lang="ru-RU" dirty="0" smtClean="0">
                <a:solidFill>
                  <a:srgbClr val="000000"/>
                </a:solidFill>
                <a:effectLst/>
                <a:latin typeface="Times New Roman"/>
                <a:ea typeface="Times New Roman"/>
                <a:cs typeface="Times New Roman"/>
              </a:rPr>
              <a:t> обеспечивают регистрацию и выдают разрешение на эксплуатацию грузоподъемных кранов, лифтов, котлов, трубопроводов для пара горячей воды. </a:t>
            </a:r>
            <a:endParaRPr lang="ru-RU" sz="1400" dirty="0" smtClean="0">
              <a:effectLst/>
              <a:latin typeface="Calibri"/>
              <a:ea typeface="Calibri"/>
              <a:cs typeface="Times New Roman"/>
            </a:endParaRPr>
          </a:p>
          <a:p>
            <a:pPr indent="450215" algn="just">
              <a:lnSpc>
                <a:spcPct val="150000"/>
              </a:lnSpc>
              <a:spcAft>
                <a:spcPts val="0"/>
              </a:spcAft>
            </a:pPr>
            <a:r>
              <a:rPr lang="ru-RU" b="1" dirty="0" smtClean="0">
                <a:solidFill>
                  <a:srgbClr val="000000"/>
                </a:solidFill>
                <a:effectLst/>
                <a:latin typeface="Times New Roman"/>
                <a:ea typeface="Times New Roman"/>
                <a:cs typeface="Times New Roman"/>
              </a:rPr>
              <a:t>Газовая инспекция</a:t>
            </a:r>
            <a:r>
              <a:rPr lang="ru-RU" dirty="0" smtClean="0">
                <a:solidFill>
                  <a:srgbClr val="000000"/>
                </a:solidFill>
                <a:effectLst/>
                <a:latin typeface="Times New Roman"/>
                <a:ea typeface="Times New Roman"/>
                <a:cs typeface="Times New Roman"/>
              </a:rPr>
              <a:t> контролирует сооружения, техническое состояние и обеспечение эксплуатации в</a:t>
            </a:r>
            <a:r>
              <a:rPr lang="ru-RU" cap="small" dirty="0" smtClean="0">
                <a:solidFill>
                  <a:srgbClr val="000000"/>
                </a:solidFill>
                <a:effectLst/>
                <a:latin typeface="Times New Roman"/>
                <a:ea typeface="Times New Roman"/>
                <a:cs typeface="Times New Roman"/>
              </a:rPr>
              <a:t> </a:t>
            </a:r>
            <a:r>
              <a:rPr lang="ru-RU" dirty="0" smtClean="0">
                <a:solidFill>
                  <a:srgbClr val="000000"/>
                </a:solidFill>
                <a:effectLst/>
                <a:latin typeface="Times New Roman"/>
                <a:ea typeface="Times New Roman"/>
                <a:cs typeface="Times New Roman"/>
              </a:rPr>
              <a:t>соот­ветствии с правилами ТБ газовых установок, приборов и коммуникаций.</a:t>
            </a:r>
            <a:endParaRPr lang="ru-RU" sz="1400" dirty="0" smtClean="0">
              <a:effectLst/>
              <a:latin typeface="Calibri"/>
              <a:ea typeface="Calibri"/>
              <a:cs typeface="Times New Roman"/>
            </a:endParaRPr>
          </a:p>
          <a:p>
            <a:pPr indent="450215" algn="just">
              <a:lnSpc>
                <a:spcPct val="150000"/>
              </a:lnSpc>
              <a:spcAft>
                <a:spcPts val="0"/>
              </a:spcAft>
            </a:pPr>
            <a:r>
              <a:rPr lang="ru-RU" b="1" dirty="0" smtClean="0">
                <a:solidFill>
                  <a:srgbClr val="000000"/>
                </a:solidFill>
                <a:effectLst/>
                <a:latin typeface="Times New Roman"/>
                <a:ea typeface="Times New Roman"/>
                <a:cs typeface="Times New Roman"/>
              </a:rPr>
              <a:t>Горная инспекция</a:t>
            </a:r>
            <a:r>
              <a:rPr lang="ru-RU" dirty="0" smtClean="0">
                <a:solidFill>
                  <a:srgbClr val="000000"/>
                </a:solidFill>
                <a:effectLst/>
                <a:latin typeface="Times New Roman"/>
                <a:ea typeface="Times New Roman"/>
                <a:cs typeface="Times New Roman"/>
              </a:rPr>
              <a:t> обеспечивает контроль над правильным хране­нием, выдачей и учетом взрывчатых</a:t>
            </a:r>
            <a:r>
              <a:rPr lang="ru-RU" i="1" dirty="0" smtClean="0">
                <a:solidFill>
                  <a:srgbClr val="000000"/>
                </a:solidFill>
                <a:effectLst/>
                <a:latin typeface="Times New Roman"/>
                <a:ea typeface="Times New Roman"/>
                <a:cs typeface="Times New Roman"/>
              </a:rPr>
              <a:t> </a:t>
            </a:r>
            <a:r>
              <a:rPr lang="ru-RU" dirty="0" smtClean="0">
                <a:solidFill>
                  <a:srgbClr val="000000"/>
                </a:solidFill>
                <a:effectLst/>
                <a:latin typeface="Times New Roman"/>
                <a:ea typeface="Times New Roman"/>
                <a:cs typeface="Times New Roman"/>
              </a:rPr>
              <a:t>веществ, а также за безопасным проведением взрывных работ.</a:t>
            </a:r>
            <a:endParaRPr lang="ru-RU" sz="1400" dirty="0" smtClean="0">
              <a:effectLst/>
              <a:latin typeface="Calibri"/>
              <a:ea typeface="Calibri"/>
              <a:cs typeface="Times New Roman"/>
            </a:endParaRPr>
          </a:p>
          <a:p>
            <a:pPr marL="342900" lvl="0" indent="-342900" algn="just">
              <a:lnSpc>
                <a:spcPct val="150000"/>
              </a:lnSpc>
              <a:spcAft>
                <a:spcPts val="0"/>
              </a:spcAft>
              <a:buFont typeface="+mj-lt"/>
              <a:buAutoNum type="arabicPeriod"/>
            </a:pPr>
            <a:r>
              <a:rPr lang="ru-RU" b="1" dirty="0" smtClean="0">
                <a:solidFill>
                  <a:srgbClr val="000000"/>
                </a:solidFill>
                <a:effectLst/>
                <a:latin typeface="Times New Roman"/>
                <a:ea typeface="Times New Roman"/>
                <a:cs typeface="Times New Roman"/>
              </a:rPr>
              <a:t>Государственный энергетический надзор</a:t>
            </a:r>
            <a:r>
              <a:rPr lang="ru-RU" dirty="0" smtClean="0">
                <a:solidFill>
                  <a:srgbClr val="000000"/>
                </a:solidFill>
                <a:effectLst/>
                <a:latin typeface="Times New Roman"/>
                <a:ea typeface="Times New Roman"/>
                <a:cs typeface="Times New Roman"/>
              </a:rPr>
              <a:t> осуществляется государственной инспекцией по энергонадзору (энергосбыт). Органы госэнергонадзора осуществляют надзор за выполнением предприятиями ПУЭ, ПТЭ и ПТБ при эксплуа­тации электроустановок потребителей и правил пользования электрической энергией.</a:t>
            </a:r>
            <a:endParaRPr lang="ru-RU" sz="1400" dirty="0">
              <a:effectLst/>
              <a:latin typeface="Calibri"/>
              <a:ea typeface="Calibri"/>
              <a:cs typeface="Times New Roman"/>
            </a:endParaRPr>
          </a:p>
        </p:txBody>
      </p:sp>
    </p:spTree>
    <p:extLst>
      <p:ext uri="{BB962C8B-B14F-4D97-AF65-F5344CB8AC3E}">
        <p14:creationId xmlns:p14="http://schemas.microsoft.com/office/powerpoint/2010/main" val="607785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6186" y="0"/>
            <a:ext cx="8856984" cy="5586145"/>
          </a:xfrm>
          <a:prstGeom prst="rect">
            <a:avLst/>
          </a:prstGeom>
        </p:spPr>
        <p:txBody>
          <a:bodyPr wrap="square">
            <a:spAutoFit/>
          </a:bodyPr>
          <a:lstStyle/>
          <a:p>
            <a:pPr indent="450215" algn="just">
              <a:spcAft>
                <a:spcPts val="0"/>
              </a:spcAft>
            </a:pPr>
            <a:r>
              <a:rPr lang="ru-RU" sz="2100" b="1" dirty="0" smtClean="0">
                <a:solidFill>
                  <a:schemeClr val="bg1"/>
                </a:solidFill>
                <a:effectLst/>
                <a:latin typeface="Times New Roman"/>
                <a:ea typeface="Times New Roman"/>
                <a:cs typeface="Times New Roman"/>
              </a:rPr>
              <a:t>3. Санитарно технический надзор</a:t>
            </a:r>
            <a:r>
              <a:rPr lang="ru-RU" sz="2100" dirty="0" smtClean="0">
                <a:solidFill>
                  <a:schemeClr val="bg1"/>
                </a:solidFill>
                <a:effectLst/>
                <a:latin typeface="Times New Roman"/>
                <a:ea typeface="Times New Roman"/>
                <a:cs typeface="Times New Roman"/>
              </a:rPr>
              <a:t> - Главное санитарно-эпидемиологическое управление санэпидемстанции Минздрава Республики осуществляют надзор за проведением сан-гигиенических мероприятий, обеспечивающих пре­дупреждение профессиональных и</a:t>
            </a:r>
            <a:r>
              <a:rPr lang="ru-RU" sz="2100" i="1" dirty="0" smtClean="0">
                <a:solidFill>
                  <a:schemeClr val="bg1"/>
                </a:solidFill>
                <a:effectLst/>
                <a:latin typeface="Times New Roman"/>
                <a:ea typeface="Times New Roman"/>
                <a:cs typeface="Times New Roman"/>
              </a:rPr>
              <a:t> </a:t>
            </a:r>
            <a:r>
              <a:rPr lang="ru-RU" sz="2100" dirty="0" smtClean="0">
                <a:solidFill>
                  <a:schemeClr val="bg1"/>
                </a:solidFill>
                <a:effectLst/>
                <a:latin typeface="Times New Roman"/>
                <a:ea typeface="Times New Roman"/>
                <a:cs typeface="Times New Roman"/>
              </a:rPr>
              <a:t>инфекционных заболеваний, улучшений условий труда быта и отдыха трудящихся, ООС.</a:t>
            </a:r>
            <a:endParaRPr lang="ru-RU" sz="2100" dirty="0" smtClean="0">
              <a:solidFill>
                <a:schemeClr val="bg1"/>
              </a:solidFill>
              <a:effectLst/>
              <a:latin typeface="Calibri"/>
              <a:ea typeface="Calibri"/>
              <a:cs typeface="Times New Roman"/>
            </a:endParaRPr>
          </a:p>
          <a:p>
            <a:pPr indent="450215" algn="just">
              <a:spcAft>
                <a:spcPts val="0"/>
              </a:spcAft>
            </a:pPr>
            <a:r>
              <a:rPr lang="ru-RU" sz="2100" dirty="0" smtClean="0">
                <a:solidFill>
                  <a:schemeClr val="bg1"/>
                </a:solidFill>
                <a:effectLst/>
                <a:latin typeface="Times New Roman"/>
                <a:ea typeface="Times New Roman"/>
                <a:cs typeface="Times New Roman"/>
              </a:rPr>
              <a:t>4. </a:t>
            </a:r>
            <a:r>
              <a:rPr lang="ru-RU" sz="2100" b="1" dirty="0" smtClean="0">
                <a:solidFill>
                  <a:schemeClr val="bg1"/>
                </a:solidFill>
                <a:effectLst/>
                <a:latin typeface="Times New Roman"/>
                <a:ea typeface="Times New Roman"/>
                <a:cs typeface="Times New Roman"/>
              </a:rPr>
              <a:t>Пожарный надзор</a:t>
            </a:r>
            <a:r>
              <a:rPr lang="ru-RU" sz="2100" dirty="0" smtClean="0">
                <a:solidFill>
                  <a:schemeClr val="bg1"/>
                </a:solidFill>
                <a:effectLst/>
                <a:latin typeface="Times New Roman"/>
                <a:ea typeface="Times New Roman"/>
                <a:cs typeface="Times New Roman"/>
              </a:rPr>
              <a:t> - надзор за соблюдением требований правил пожар­ной безопасности.</a:t>
            </a:r>
            <a:endParaRPr lang="ru-RU" sz="2100" dirty="0" smtClean="0">
              <a:solidFill>
                <a:schemeClr val="bg1"/>
              </a:solidFill>
              <a:effectLst/>
              <a:latin typeface="Calibri"/>
              <a:ea typeface="Calibri"/>
              <a:cs typeface="Times New Roman"/>
            </a:endParaRPr>
          </a:p>
          <a:p>
            <a:pPr indent="450215" algn="just">
              <a:spcAft>
                <a:spcPts val="0"/>
              </a:spcAft>
            </a:pPr>
            <a:r>
              <a:rPr lang="ru-RU" sz="2100" dirty="0" smtClean="0">
                <a:solidFill>
                  <a:schemeClr val="bg1"/>
                </a:solidFill>
                <a:effectLst/>
                <a:latin typeface="Times New Roman"/>
                <a:ea typeface="Times New Roman"/>
                <a:cs typeface="Times New Roman"/>
              </a:rPr>
              <a:t>Высший надзор за соблюдением законодательств о труде</a:t>
            </a:r>
            <a:r>
              <a:rPr lang="ru-RU" sz="2100" i="1" dirty="0" smtClean="0">
                <a:solidFill>
                  <a:schemeClr val="bg1"/>
                </a:solidFill>
                <a:effectLst/>
                <a:latin typeface="Times New Roman"/>
                <a:ea typeface="Times New Roman"/>
                <a:cs typeface="Times New Roman"/>
              </a:rPr>
              <a:t>, </a:t>
            </a:r>
            <a:r>
              <a:rPr lang="ru-RU" sz="2100" dirty="0" smtClean="0">
                <a:solidFill>
                  <a:schemeClr val="bg1"/>
                </a:solidFill>
                <a:effectLst/>
                <a:latin typeface="Times New Roman"/>
                <a:ea typeface="Times New Roman"/>
                <a:cs typeface="Times New Roman"/>
              </a:rPr>
              <a:t>выпол­нением правил и норм ТБ, производственной санитарии, пожарной безо­пасности, возложен на </a:t>
            </a:r>
            <a:r>
              <a:rPr lang="ru-RU" sz="2100" b="1" dirty="0" smtClean="0">
                <a:solidFill>
                  <a:schemeClr val="bg1"/>
                </a:solidFill>
                <a:effectLst/>
                <a:latin typeface="Times New Roman"/>
                <a:ea typeface="Times New Roman"/>
                <a:cs typeface="Times New Roman"/>
              </a:rPr>
              <a:t>Генерального прокурора и органы юстиции</a:t>
            </a:r>
            <a:r>
              <a:rPr lang="ru-RU" sz="2100" dirty="0" smtClean="0">
                <a:solidFill>
                  <a:schemeClr val="bg1"/>
                </a:solidFill>
                <a:effectLst/>
                <a:latin typeface="Times New Roman"/>
                <a:ea typeface="Times New Roman"/>
                <a:cs typeface="Times New Roman"/>
              </a:rPr>
              <a:t>.</a:t>
            </a:r>
            <a:endParaRPr lang="ru-RU" sz="2100" dirty="0" smtClean="0">
              <a:solidFill>
                <a:schemeClr val="bg1"/>
              </a:solidFill>
              <a:effectLst/>
              <a:latin typeface="Calibri"/>
              <a:ea typeface="Calibri"/>
              <a:cs typeface="Times New Roman"/>
            </a:endParaRPr>
          </a:p>
          <a:p>
            <a:pPr indent="450215" algn="just">
              <a:spcAft>
                <a:spcPts val="0"/>
              </a:spcAft>
            </a:pPr>
            <a:r>
              <a:rPr lang="ru-RU" sz="2100" b="1" dirty="0" smtClean="0">
                <a:solidFill>
                  <a:schemeClr val="bg1"/>
                </a:solidFill>
                <a:effectLst/>
                <a:latin typeface="Times New Roman"/>
                <a:ea typeface="Times New Roman"/>
                <a:cs typeface="Times New Roman"/>
              </a:rPr>
              <a:t>Технический инспектор профсоюза </a:t>
            </a:r>
            <a:r>
              <a:rPr lang="ru-RU" sz="2100" dirty="0" smtClean="0">
                <a:solidFill>
                  <a:schemeClr val="bg1"/>
                </a:solidFill>
                <a:effectLst/>
                <a:latin typeface="Times New Roman"/>
                <a:ea typeface="Times New Roman"/>
                <a:cs typeface="Times New Roman"/>
              </a:rPr>
              <a:t>работников связи и</a:t>
            </a:r>
            <a:r>
              <a:rPr lang="ru-RU" sz="2100" cap="small" dirty="0" smtClean="0">
                <a:solidFill>
                  <a:schemeClr val="bg1"/>
                </a:solidFill>
                <a:effectLst/>
                <a:latin typeface="Times New Roman"/>
                <a:ea typeface="Times New Roman"/>
                <a:cs typeface="Times New Roman"/>
              </a:rPr>
              <a:t> </a:t>
            </a:r>
            <a:r>
              <a:rPr lang="ru-RU" sz="2100" dirty="0" smtClean="0">
                <a:solidFill>
                  <a:schemeClr val="bg1"/>
                </a:solidFill>
                <a:effectLst/>
                <a:latin typeface="Times New Roman"/>
                <a:ea typeface="Times New Roman"/>
                <a:cs typeface="Times New Roman"/>
              </a:rPr>
              <a:t>областного совета профсоюза имеет право в любое время обследовать предприятие связи для проверки соответствия оборудования машин, механизмов, требований правил техники безопасности, санитарного состояния производственных и вспомогательных помещений, требования санитарных норм, соблюде­ния режимов труда н отдыха, своевременной выдачи спец. одежды, спец. обуви, спец. питания и защитных средств.</a:t>
            </a:r>
            <a:endParaRPr lang="ru-RU" sz="2100" dirty="0" smtClean="0">
              <a:solidFill>
                <a:schemeClr val="bg1"/>
              </a:solidFill>
              <a:effectLst/>
              <a:latin typeface="Calibri"/>
              <a:ea typeface="Calibri"/>
              <a:cs typeface="Times New Roman"/>
            </a:endParaRPr>
          </a:p>
        </p:txBody>
      </p:sp>
    </p:spTree>
    <p:extLst>
      <p:ext uri="{BB962C8B-B14F-4D97-AF65-F5344CB8AC3E}">
        <p14:creationId xmlns:p14="http://schemas.microsoft.com/office/powerpoint/2010/main" val="36596005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79208" y="265212"/>
            <a:ext cx="8784976" cy="5355312"/>
          </a:xfrm>
          <a:prstGeom prst="rect">
            <a:avLst/>
          </a:prstGeom>
        </p:spPr>
        <p:txBody>
          <a:bodyPr wrap="square">
            <a:spAutoFit/>
          </a:bodyPr>
          <a:lstStyle/>
          <a:p>
            <a:pPr indent="719138" algn="just">
              <a:spcAft>
                <a:spcPts val="0"/>
              </a:spcAft>
            </a:pPr>
            <a:r>
              <a:rPr lang="ru-RU" dirty="0" smtClean="0">
                <a:solidFill>
                  <a:schemeClr val="bg1"/>
                </a:solidFill>
                <a:effectLst/>
                <a:latin typeface="Times New Roman"/>
                <a:ea typeface="Times New Roman"/>
                <a:cs typeface="Times New Roman"/>
              </a:rPr>
              <a:t>На каждом предприятии избирается </a:t>
            </a:r>
            <a:r>
              <a:rPr lang="ru-RU" b="1" dirty="0" smtClean="0">
                <a:solidFill>
                  <a:schemeClr val="bg1"/>
                </a:solidFill>
                <a:effectLst/>
                <a:latin typeface="Times New Roman"/>
                <a:ea typeface="Times New Roman"/>
                <a:cs typeface="Times New Roman"/>
              </a:rPr>
              <a:t>профком</a:t>
            </a:r>
            <a:r>
              <a:rPr lang="ru-RU" dirty="0" smtClean="0">
                <a:solidFill>
                  <a:schemeClr val="bg1"/>
                </a:solidFill>
                <a:effectLst/>
                <a:latin typeface="Times New Roman"/>
                <a:ea typeface="Times New Roman"/>
                <a:cs typeface="Times New Roman"/>
              </a:rPr>
              <a:t>, при нем работает комиссия охраны труда, возглавляемая старшим общественным инспек­тором, который контролирует выполнение коллективного договора, уча­ствует в расследовании несчастных случаев, а также проверке знаний правил техники безопасности.</a:t>
            </a:r>
            <a:endParaRPr lang="ru-RU" sz="1400" dirty="0" smtClean="0">
              <a:solidFill>
                <a:schemeClr val="bg1"/>
              </a:solidFill>
              <a:effectLst/>
              <a:latin typeface="Calibri"/>
              <a:ea typeface="Calibri"/>
              <a:cs typeface="Times New Roman"/>
            </a:endParaRPr>
          </a:p>
          <a:p>
            <a:pPr indent="719138" algn="just">
              <a:spcAft>
                <a:spcPts val="0"/>
              </a:spcAft>
            </a:pPr>
            <a:r>
              <a:rPr lang="ru-RU" dirty="0" smtClean="0">
                <a:solidFill>
                  <a:schemeClr val="bg1"/>
                </a:solidFill>
                <a:effectLst/>
                <a:latin typeface="Times New Roman"/>
                <a:ea typeface="Times New Roman"/>
                <a:cs typeface="Times New Roman"/>
              </a:rPr>
              <a:t>В цехах и отделах из членов профсоюза выбирается </a:t>
            </a:r>
            <a:r>
              <a:rPr lang="ru-RU" b="1" dirty="0" smtClean="0">
                <a:solidFill>
                  <a:schemeClr val="bg1"/>
                </a:solidFill>
                <a:effectLst/>
                <a:latin typeface="Times New Roman"/>
                <a:ea typeface="Times New Roman"/>
                <a:cs typeface="Times New Roman"/>
              </a:rPr>
              <a:t>общественный инспектор </a:t>
            </a:r>
            <a:r>
              <a:rPr lang="ru-RU" dirty="0" smtClean="0">
                <a:solidFill>
                  <a:schemeClr val="bg1"/>
                </a:solidFill>
                <a:effectLst/>
                <a:latin typeface="Times New Roman"/>
                <a:ea typeface="Times New Roman"/>
                <a:cs typeface="Times New Roman"/>
              </a:rPr>
              <a:t>по охране труда, который контролирует исправность аппаратуры, инстру­ментов, ограждений и блокировок на рабочих местах, работу вычисли­тельных установок и систем отопления, состояние освещения, следит за чистотой и порядком, он контролирует проведение инструктажа на рабочем месте, изучение инструкций по технике безопасности всеми работниками цеха, соблюдение режимов работы времени и порядка, предоставления отпус­ков, выходных дней, обеспечения рабочих защитными средствами. </a:t>
            </a:r>
            <a:endParaRPr lang="ru-RU" sz="1400" dirty="0" smtClean="0">
              <a:solidFill>
                <a:schemeClr val="bg1"/>
              </a:solidFill>
              <a:effectLst/>
              <a:latin typeface="Calibri"/>
              <a:ea typeface="Calibri"/>
              <a:cs typeface="Times New Roman"/>
            </a:endParaRPr>
          </a:p>
          <a:p>
            <a:pPr indent="719138" algn="just"/>
            <a:r>
              <a:rPr lang="ru-RU" b="1" dirty="0" smtClean="0">
                <a:solidFill>
                  <a:schemeClr val="bg1"/>
                </a:solidFill>
                <a:effectLst/>
                <a:latin typeface="Times New Roman"/>
                <a:ea typeface="Times New Roman"/>
              </a:rPr>
              <a:t>Обо всех замеченных недостатках общественный инспектор обязан сообщать мастеру или начальнику цеха</a:t>
            </a:r>
            <a:r>
              <a:rPr lang="ru-RU" dirty="0" smtClean="0">
                <a:solidFill>
                  <a:schemeClr val="bg1"/>
                </a:solidFill>
                <a:effectLst/>
                <a:latin typeface="Times New Roman"/>
                <a:ea typeface="Times New Roman"/>
              </a:rPr>
              <a:t> и вместе с ним разработать мероприятия по устранению этих недостатков. </a:t>
            </a:r>
          </a:p>
          <a:p>
            <a:pPr indent="719138" algn="just"/>
            <a:r>
              <a:rPr lang="ru-RU" dirty="0" smtClean="0">
                <a:solidFill>
                  <a:schemeClr val="bg1"/>
                </a:solidFill>
                <a:effectLst/>
                <a:latin typeface="Times New Roman"/>
                <a:ea typeface="Times New Roman"/>
              </a:rPr>
              <a:t>Все члены комиссии по охране труда участ­вуют </a:t>
            </a:r>
            <a:r>
              <a:rPr lang="ru-RU" cap="small" dirty="0" smtClean="0">
                <a:solidFill>
                  <a:schemeClr val="bg1"/>
                </a:solidFill>
                <a:effectLst/>
                <a:latin typeface="Times New Roman"/>
                <a:ea typeface="Times New Roman"/>
              </a:rPr>
              <a:t>в </a:t>
            </a:r>
            <a:r>
              <a:rPr lang="ru-RU" dirty="0" smtClean="0">
                <a:solidFill>
                  <a:schemeClr val="bg1"/>
                </a:solidFill>
                <a:effectLst/>
                <a:latin typeface="Times New Roman"/>
                <a:ea typeface="Times New Roman"/>
              </a:rPr>
              <a:t>разработке мероприятий по охране труда входящих в</a:t>
            </a:r>
            <a:r>
              <a:rPr lang="ru-RU" cap="small" dirty="0" smtClean="0">
                <a:solidFill>
                  <a:schemeClr val="bg1"/>
                </a:solidFill>
                <a:effectLst/>
                <a:latin typeface="Times New Roman"/>
                <a:ea typeface="Times New Roman"/>
              </a:rPr>
              <a:t> </a:t>
            </a:r>
            <a:r>
              <a:rPr lang="ru-RU" dirty="0" smtClean="0">
                <a:solidFill>
                  <a:schemeClr val="bg1"/>
                </a:solidFill>
                <a:effectLst/>
                <a:latin typeface="Times New Roman"/>
                <a:ea typeface="Times New Roman"/>
              </a:rPr>
              <a:t>коллективный до­говор, который заключается ежегодно между ФЗМК от имени коллекти­ва рабочих и служащих и администрацией предприятия: и устанавливает взаимные обязательства администрации и коллектива и</a:t>
            </a:r>
            <a:r>
              <a:rPr lang="ru-RU" cap="small" dirty="0" smtClean="0">
                <a:solidFill>
                  <a:schemeClr val="bg1"/>
                </a:solidFill>
                <a:effectLst/>
                <a:latin typeface="Times New Roman"/>
                <a:ea typeface="Times New Roman"/>
              </a:rPr>
              <a:t> </a:t>
            </a:r>
            <a:r>
              <a:rPr lang="ru-RU" dirty="0" smtClean="0">
                <a:solidFill>
                  <a:schemeClr val="bg1"/>
                </a:solidFill>
                <a:effectLst/>
                <a:latin typeface="Times New Roman"/>
                <a:ea typeface="Times New Roman"/>
              </a:rPr>
              <a:t>служащих. </a:t>
            </a:r>
            <a:endParaRPr lang="ru-RU" dirty="0">
              <a:solidFill>
                <a:schemeClr val="bg1"/>
              </a:solidFill>
            </a:endParaRPr>
          </a:p>
        </p:txBody>
      </p:sp>
    </p:spTree>
    <p:extLst>
      <p:ext uri="{BB962C8B-B14F-4D97-AF65-F5344CB8AC3E}">
        <p14:creationId xmlns:p14="http://schemas.microsoft.com/office/powerpoint/2010/main" val="2111004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79512" y="0"/>
            <a:ext cx="8784976" cy="2862322"/>
          </a:xfrm>
          <a:prstGeom prst="rect">
            <a:avLst/>
          </a:prstGeom>
        </p:spPr>
        <p:txBody>
          <a:bodyPr wrap="square">
            <a:spAutoFit/>
          </a:bodyPr>
          <a:lstStyle/>
          <a:p>
            <a:pPr indent="450215" algn="just">
              <a:spcAft>
                <a:spcPts val="0"/>
              </a:spcAft>
            </a:pPr>
            <a:r>
              <a:rPr lang="ru-RU" dirty="0" smtClean="0">
                <a:solidFill>
                  <a:schemeClr val="bg1"/>
                </a:solidFill>
                <a:effectLst/>
                <a:latin typeface="Times New Roman"/>
                <a:ea typeface="Times New Roman"/>
                <a:cs typeface="Times New Roman"/>
              </a:rPr>
              <a:t>До­говор содержит соглашение об охране труда, состоящий из 3-х разделов:</a:t>
            </a:r>
            <a:endParaRPr lang="ru-RU" sz="1400" dirty="0" smtClean="0">
              <a:solidFill>
                <a:schemeClr val="bg1"/>
              </a:solidFill>
              <a:effectLst/>
              <a:latin typeface="Calibri"/>
              <a:ea typeface="Calibri"/>
              <a:cs typeface="Times New Roman"/>
            </a:endParaRPr>
          </a:p>
          <a:p>
            <a:pPr marL="342900" lvl="0" indent="-342900" algn="just">
              <a:spcAft>
                <a:spcPts val="0"/>
              </a:spcAft>
              <a:buFont typeface="+mj-lt"/>
              <a:buAutoNum type="arabicPeriod"/>
            </a:pPr>
            <a:r>
              <a:rPr lang="ru-RU" dirty="0" smtClean="0">
                <a:solidFill>
                  <a:schemeClr val="bg1"/>
                </a:solidFill>
                <a:effectLst/>
                <a:latin typeface="Times New Roman"/>
                <a:ea typeface="Times New Roman"/>
                <a:cs typeface="Times New Roman"/>
              </a:rPr>
              <a:t>Мероприятия по предупреждению несчастных случаев.</a:t>
            </a:r>
            <a:endParaRPr lang="ru-RU" sz="1400" dirty="0" smtClean="0">
              <a:solidFill>
                <a:schemeClr val="bg1"/>
              </a:solidFill>
              <a:effectLst/>
              <a:latin typeface="Calibri"/>
              <a:ea typeface="Calibri"/>
              <a:cs typeface="Times New Roman"/>
            </a:endParaRPr>
          </a:p>
          <a:p>
            <a:pPr marL="342900" lvl="0" indent="-342900" algn="just">
              <a:spcAft>
                <a:spcPts val="0"/>
              </a:spcAft>
              <a:buFont typeface="+mj-lt"/>
              <a:buAutoNum type="arabicPeriod"/>
            </a:pPr>
            <a:r>
              <a:rPr lang="ru-RU" dirty="0" smtClean="0">
                <a:solidFill>
                  <a:schemeClr val="bg1"/>
                </a:solidFill>
                <a:effectLst/>
                <a:latin typeface="Times New Roman"/>
                <a:ea typeface="Times New Roman"/>
                <a:cs typeface="Times New Roman"/>
              </a:rPr>
              <a:t>По предупреждению проф. заболеваний на производстве.</a:t>
            </a:r>
            <a:endParaRPr lang="ru-RU" sz="1400" dirty="0" smtClean="0">
              <a:solidFill>
                <a:schemeClr val="bg1"/>
              </a:solidFill>
              <a:effectLst/>
              <a:latin typeface="Calibri"/>
              <a:ea typeface="Calibri"/>
              <a:cs typeface="Times New Roman"/>
            </a:endParaRPr>
          </a:p>
          <a:p>
            <a:pPr marL="342900" lvl="0" indent="-342900" algn="just">
              <a:spcAft>
                <a:spcPts val="0"/>
              </a:spcAft>
              <a:buFont typeface="+mj-lt"/>
              <a:buAutoNum type="arabicPeriod"/>
            </a:pPr>
            <a:r>
              <a:rPr lang="ru-RU" dirty="0" smtClean="0">
                <a:solidFill>
                  <a:schemeClr val="bg1"/>
                </a:solidFill>
                <a:effectLst/>
                <a:latin typeface="Times New Roman"/>
                <a:ea typeface="Times New Roman"/>
                <a:cs typeface="Times New Roman"/>
              </a:rPr>
              <a:t>По общему улучшению условий труда.</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Times New Roman"/>
                <a:cs typeface="Times New Roman"/>
              </a:rPr>
              <a:t>Они финансируются за счет цеховых и общезаводских накладных расходов, государственных капиталовложений, банковского кредита.</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Times New Roman"/>
                <a:cs typeface="Times New Roman"/>
              </a:rPr>
              <a:t>Расходовать средства, выделенные на мероприятия по охране труда на другие цели категорически запрещается. В соглашении указываются сроки и лица ответственные за исполнение. В конце года заслушивается отчет о выполнении мероприятий и освоение средств, выделенных на охрану труда.</a:t>
            </a:r>
            <a:endParaRPr lang="ru-RU" sz="1400" dirty="0">
              <a:solidFill>
                <a:schemeClr val="bg1"/>
              </a:solidFill>
              <a:effectLst/>
              <a:latin typeface="Calibri"/>
              <a:ea typeface="Calibri"/>
              <a:cs typeface="Times New Roman"/>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540" y="2862322"/>
            <a:ext cx="8280920" cy="2840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45061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58213" y="48986"/>
            <a:ext cx="8928992" cy="5324535"/>
          </a:xfrm>
          <a:prstGeom prst="rect">
            <a:avLst/>
          </a:prstGeom>
        </p:spPr>
        <p:txBody>
          <a:bodyPr wrap="square">
            <a:spAutoFit/>
          </a:bodyPr>
          <a:lstStyle/>
          <a:p>
            <a:pPr algn="ctr">
              <a:spcAft>
                <a:spcPts val="0"/>
              </a:spcAft>
            </a:pPr>
            <a:r>
              <a:rPr lang="ru-RU" sz="2000" b="1" dirty="0" smtClean="0">
                <a:solidFill>
                  <a:schemeClr val="bg1"/>
                </a:solidFill>
                <a:effectLst/>
                <a:latin typeface="Times New Roman"/>
                <a:ea typeface="Times New Roman"/>
                <a:cs typeface="Times New Roman"/>
              </a:rPr>
              <a:t>Организация работ по охране труда на предприятиях и </a:t>
            </a:r>
            <a:endParaRPr lang="ru-RU" sz="2000" dirty="0" smtClean="0">
              <a:solidFill>
                <a:schemeClr val="bg1"/>
              </a:solidFill>
              <a:effectLst/>
              <a:latin typeface="Calibri"/>
              <a:ea typeface="Calibri"/>
              <a:cs typeface="Times New Roman"/>
            </a:endParaRPr>
          </a:p>
          <a:p>
            <a:pPr algn="ctr">
              <a:spcAft>
                <a:spcPts val="0"/>
              </a:spcAft>
            </a:pPr>
            <a:r>
              <a:rPr lang="ru-RU" sz="2000" b="1" dirty="0" smtClean="0">
                <a:solidFill>
                  <a:schemeClr val="bg1"/>
                </a:solidFill>
                <a:effectLst/>
                <a:latin typeface="Times New Roman"/>
                <a:ea typeface="Times New Roman"/>
                <a:cs typeface="Times New Roman"/>
              </a:rPr>
              <a:t>организациях связи и контроль за их выполнением</a:t>
            </a:r>
            <a:endParaRPr lang="ru-RU" sz="2000" dirty="0" smtClean="0">
              <a:solidFill>
                <a:schemeClr val="bg1"/>
              </a:solidFill>
              <a:effectLst/>
              <a:latin typeface="Calibri"/>
              <a:ea typeface="Calibri"/>
              <a:cs typeface="Times New Roman"/>
            </a:endParaRPr>
          </a:p>
          <a:p>
            <a:pPr indent="450215" algn="just">
              <a:spcAft>
                <a:spcPts val="0"/>
              </a:spcAft>
            </a:pPr>
            <a:r>
              <a:rPr lang="ru-RU" sz="2000" dirty="0" smtClean="0">
                <a:solidFill>
                  <a:schemeClr val="bg1"/>
                </a:solidFill>
                <a:effectLst/>
                <a:latin typeface="Times New Roman"/>
                <a:ea typeface="Times New Roman"/>
                <a:cs typeface="Times New Roman"/>
              </a:rPr>
              <a:t>Структурная схема организации работ по охране труда на предприятиях связи, а также ор­ганизации контроля и надзора со стороны государственных и профсоюз­ных органов изображена на рисунке.</a:t>
            </a:r>
            <a:endParaRPr lang="ru-RU" sz="2000" dirty="0" smtClean="0">
              <a:solidFill>
                <a:schemeClr val="bg1"/>
              </a:solidFill>
              <a:effectLst/>
              <a:latin typeface="Calibri"/>
              <a:ea typeface="Calibri"/>
              <a:cs typeface="Times New Roman"/>
            </a:endParaRPr>
          </a:p>
          <a:p>
            <a:pPr indent="450215" algn="just">
              <a:spcAft>
                <a:spcPts val="0"/>
              </a:spcAft>
            </a:pPr>
            <a:r>
              <a:rPr lang="ru-RU" sz="2000" dirty="0" smtClean="0">
                <a:solidFill>
                  <a:schemeClr val="bg1"/>
                </a:solidFill>
                <a:effectLst/>
                <a:latin typeface="Times New Roman"/>
                <a:ea typeface="Times New Roman"/>
                <a:cs typeface="Times New Roman"/>
              </a:rPr>
              <a:t>Узбекское агентство связи и информатизации планирует мероприя­тия по охране труда и осуществляет контроль над их выполнением</a:t>
            </a:r>
            <a:r>
              <a:rPr lang="ru-RU" sz="2000" u="sng" dirty="0" smtClean="0">
                <a:solidFill>
                  <a:schemeClr val="bg1"/>
                </a:solidFill>
                <a:effectLst/>
                <a:latin typeface="Times New Roman"/>
                <a:ea typeface="Times New Roman"/>
                <a:cs typeface="Times New Roman"/>
              </a:rPr>
              <a:t>.</a:t>
            </a:r>
            <a:endParaRPr lang="ru-RU" sz="2000" dirty="0" smtClean="0">
              <a:solidFill>
                <a:schemeClr val="bg1"/>
              </a:solidFill>
              <a:effectLst/>
              <a:latin typeface="Calibri"/>
              <a:ea typeface="Calibri"/>
              <a:cs typeface="Times New Roman"/>
            </a:endParaRPr>
          </a:p>
          <a:p>
            <a:pPr indent="450215" algn="just">
              <a:spcAft>
                <a:spcPts val="0"/>
              </a:spcAft>
            </a:pPr>
            <a:r>
              <a:rPr lang="ru-RU" sz="2000" dirty="0" smtClean="0">
                <a:solidFill>
                  <a:schemeClr val="bg1"/>
                </a:solidFill>
                <a:effectLst/>
                <a:latin typeface="Times New Roman"/>
                <a:ea typeface="Times New Roman"/>
                <a:cs typeface="Times New Roman"/>
              </a:rPr>
              <a:t>В производственно - технических управлениях связи</a:t>
            </a:r>
            <a:r>
              <a:rPr lang="ru-RU" sz="2000" cap="small" dirty="0" smtClean="0">
                <a:solidFill>
                  <a:schemeClr val="bg1"/>
                </a:solidFill>
                <a:effectLst/>
                <a:latin typeface="Times New Roman"/>
                <a:ea typeface="Times New Roman"/>
                <a:cs typeface="Times New Roman"/>
              </a:rPr>
              <a:t> </a:t>
            </a:r>
            <a:r>
              <a:rPr lang="ru-RU" sz="2000" dirty="0" smtClean="0">
                <a:solidFill>
                  <a:schemeClr val="bg1"/>
                </a:solidFill>
                <a:effectLst/>
                <a:latin typeface="Times New Roman"/>
                <a:ea typeface="Times New Roman"/>
                <a:cs typeface="Times New Roman"/>
              </a:rPr>
              <a:t>(ПТУС) ра­боту по охране труда организуют </a:t>
            </a:r>
            <a:r>
              <a:rPr lang="ru-RU" sz="2000" b="1" dirty="0" smtClean="0">
                <a:solidFill>
                  <a:schemeClr val="bg1"/>
                </a:solidFill>
                <a:effectLst/>
                <a:latin typeface="Times New Roman"/>
                <a:ea typeface="Times New Roman"/>
                <a:cs typeface="Times New Roman"/>
              </a:rPr>
              <a:t>начальники, главные инженеры и заместители начальников ПТУС.</a:t>
            </a:r>
            <a:endParaRPr lang="ru-RU" sz="2000" b="1" dirty="0" smtClean="0">
              <a:solidFill>
                <a:schemeClr val="bg1"/>
              </a:solidFill>
              <a:effectLst/>
              <a:latin typeface="Calibri"/>
              <a:ea typeface="Calibri"/>
              <a:cs typeface="Times New Roman"/>
            </a:endParaRPr>
          </a:p>
          <a:p>
            <a:pPr indent="450215" algn="just">
              <a:spcAft>
                <a:spcPts val="0"/>
              </a:spcAft>
            </a:pPr>
            <a:r>
              <a:rPr lang="ru-RU" sz="2000" b="1" dirty="0" smtClean="0">
                <a:solidFill>
                  <a:schemeClr val="bg1"/>
                </a:solidFill>
                <a:effectLst/>
                <a:latin typeface="Times New Roman"/>
                <a:ea typeface="Times New Roman"/>
                <a:cs typeface="Times New Roman"/>
              </a:rPr>
              <a:t>Начальник предприятия </a:t>
            </a:r>
            <a:r>
              <a:rPr lang="ru-RU" sz="2000" dirty="0" smtClean="0">
                <a:solidFill>
                  <a:schemeClr val="bg1"/>
                </a:solidFill>
                <a:effectLst/>
                <a:latin typeface="Times New Roman"/>
                <a:ea typeface="Times New Roman"/>
                <a:cs typeface="Times New Roman"/>
              </a:rPr>
              <a:t>отвечает за организацию охраны труда на предпри­ятии в целом, а </a:t>
            </a:r>
            <a:r>
              <a:rPr lang="ru-RU" sz="2000" b="1" dirty="0" smtClean="0">
                <a:solidFill>
                  <a:schemeClr val="bg1"/>
                </a:solidFill>
                <a:effectLst/>
                <a:latin typeface="Times New Roman"/>
                <a:ea typeface="Times New Roman"/>
                <a:cs typeface="Times New Roman"/>
              </a:rPr>
              <a:t>главный инженер и заместитель начальника </a:t>
            </a:r>
            <a:r>
              <a:rPr lang="ru-RU" sz="2000" dirty="0" smtClean="0">
                <a:solidFill>
                  <a:schemeClr val="bg1"/>
                </a:solidFill>
                <a:effectLst/>
                <a:latin typeface="Times New Roman"/>
                <a:ea typeface="Times New Roman"/>
                <a:cs typeface="Times New Roman"/>
              </a:rPr>
              <a:t>несут полную ответствен­ность за соблюдение законодательства о труде, правил и норм техники безопасности, про­изводственной санитарии, пожарной безопасности в</a:t>
            </a:r>
            <a:r>
              <a:rPr lang="ru-RU" sz="2000" cap="small" dirty="0" smtClean="0">
                <a:solidFill>
                  <a:schemeClr val="bg1"/>
                </a:solidFill>
                <a:effectLst/>
                <a:latin typeface="Times New Roman"/>
                <a:ea typeface="Times New Roman"/>
                <a:cs typeface="Times New Roman"/>
              </a:rPr>
              <a:t> </a:t>
            </a:r>
            <a:r>
              <a:rPr lang="ru-RU" sz="2000" dirty="0" smtClean="0">
                <a:solidFill>
                  <a:schemeClr val="bg1"/>
                </a:solidFill>
                <a:effectLst/>
                <a:latin typeface="Times New Roman"/>
                <a:ea typeface="Times New Roman"/>
                <a:cs typeface="Times New Roman"/>
              </a:rPr>
              <a:t>подчиненных им отделах, цехах, участках.</a:t>
            </a:r>
            <a:endParaRPr lang="ru-RU" sz="2000" dirty="0" smtClean="0">
              <a:solidFill>
                <a:schemeClr val="bg1"/>
              </a:solidFill>
              <a:effectLst/>
              <a:latin typeface="Calibri"/>
              <a:ea typeface="Calibri"/>
              <a:cs typeface="Times New Roman"/>
            </a:endParaRPr>
          </a:p>
          <a:p>
            <a:pPr indent="450215" algn="just">
              <a:spcAft>
                <a:spcPts val="0"/>
              </a:spcAft>
            </a:pPr>
            <a:r>
              <a:rPr lang="ru-RU" sz="2000" dirty="0" smtClean="0">
                <a:solidFill>
                  <a:schemeClr val="bg1"/>
                </a:solidFill>
                <a:effectLst/>
                <a:latin typeface="Times New Roman"/>
                <a:ea typeface="Times New Roman"/>
                <a:cs typeface="Times New Roman"/>
              </a:rPr>
              <a:t>Для контроля за выполнением работ по охране труда назначается </a:t>
            </a:r>
            <a:r>
              <a:rPr lang="ru-RU" sz="2000" b="1" dirty="0" smtClean="0">
                <a:solidFill>
                  <a:schemeClr val="bg1"/>
                </a:solidFill>
                <a:effectLst/>
                <a:latin typeface="Times New Roman"/>
                <a:ea typeface="Times New Roman"/>
                <a:cs typeface="Times New Roman"/>
              </a:rPr>
              <a:t>инженер по охране труда, подчиняющийся главному инженеру.</a:t>
            </a:r>
            <a:endParaRPr lang="ru-RU" sz="2000" b="1" dirty="0">
              <a:solidFill>
                <a:schemeClr val="bg1"/>
              </a:solidFill>
              <a:effectLst/>
              <a:latin typeface="Calibri"/>
              <a:ea typeface="Calibri"/>
              <a:cs typeface="Times New Roman"/>
            </a:endParaRPr>
          </a:p>
        </p:txBody>
      </p:sp>
    </p:spTree>
    <p:extLst>
      <p:ext uri="{BB962C8B-B14F-4D97-AF65-F5344CB8AC3E}">
        <p14:creationId xmlns:p14="http://schemas.microsoft.com/office/powerpoint/2010/main" val="2275118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0" y="0"/>
            <a:ext cx="6876256" cy="5493812"/>
          </a:xfrm>
          <a:prstGeom prst="rect">
            <a:avLst/>
          </a:prstGeom>
        </p:spPr>
        <p:txBody>
          <a:bodyPr wrap="square">
            <a:spAutoFit/>
          </a:bodyPr>
          <a:lstStyle/>
          <a:p>
            <a:pPr algn="ctr">
              <a:lnSpc>
                <a:spcPct val="150000"/>
              </a:lnSpc>
              <a:spcAft>
                <a:spcPts val="0"/>
              </a:spcAft>
            </a:pPr>
            <a:r>
              <a:rPr lang="ru-RU" b="1" spc="-25" dirty="0" smtClean="0">
                <a:solidFill>
                  <a:schemeClr val="bg1"/>
                </a:solidFill>
                <a:effectLst/>
                <a:latin typeface="Times New Roman"/>
                <a:ea typeface="Times New Roman"/>
                <a:cs typeface="Times New Roman"/>
              </a:rPr>
              <a:t>Основные законодательные документы</a:t>
            </a:r>
            <a:endParaRPr lang="ru-RU" sz="1400" dirty="0" smtClean="0">
              <a:solidFill>
                <a:schemeClr val="bg1"/>
              </a:solidFill>
              <a:effectLst/>
              <a:latin typeface="Calibri"/>
              <a:ea typeface="Calibri"/>
              <a:cs typeface="Times New Roman"/>
            </a:endParaRPr>
          </a:p>
          <a:p>
            <a:pPr indent="450215" algn="just">
              <a:lnSpc>
                <a:spcPct val="150000"/>
              </a:lnSpc>
              <a:spcAft>
                <a:spcPts val="0"/>
              </a:spcAft>
            </a:pPr>
            <a:r>
              <a:rPr lang="ru-RU" spc="20" dirty="0" smtClean="0">
                <a:solidFill>
                  <a:srgbClr val="000000"/>
                </a:solidFill>
                <a:effectLst/>
                <a:latin typeface="Times New Roman"/>
                <a:ea typeface="Times New Roman"/>
                <a:cs typeface="Times New Roman"/>
              </a:rPr>
              <a:t>Правовые вопросы безопасности труда обеспечивает </a:t>
            </a:r>
            <a:r>
              <a:rPr lang="ru-RU" b="1" spc="20" dirty="0" smtClean="0">
                <a:solidFill>
                  <a:srgbClr val="000000"/>
                </a:solidFill>
                <a:effectLst/>
                <a:latin typeface="Times New Roman"/>
                <a:ea typeface="Times New Roman"/>
                <a:cs typeface="Times New Roman"/>
              </a:rPr>
              <a:t>Консти­</a:t>
            </a:r>
            <a:r>
              <a:rPr lang="ru-RU" b="1" spc="40" dirty="0" smtClean="0">
                <a:solidFill>
                  <a:srgbClr val="000000"/>
                </a:solidFill>
                <a:effectLst/>
                <a:latin typeface="Times New Roman"/>
                <a:ea typeface="Times New Roman"/>
                <a:cs typeface="Times New Roman"/>
              </a:rPr>
              <a:t>туция </a:t>
            </a:r>
            <a:r>
              <a:rPr lang="ru-RU" b="1" spc="40" dirty="0" err="1" smtClean="0">
                <a:solidFill>
                  <a:srgbClr val="000000"/>
                </a:solidFill>
                <a:effectLst/>
                <a:latin typeface="Times New Roman"/>
                <a:ea typeface="Times New Roman"/>
                <a:cs typeface="Times New Roman"/>
              </a:rPr>
              <a:t>РУз</a:t>
            </a:r>
            <a:r>
              <a:rPr lang="ru-RU" spc="40" dirty="0" smtClean="0">
                <a:solidFill>
                  <a:srgbClr val="000000"/>
                </a:solidFill>
                <a:effectLst/>
                <a:latin typeface="Times New Roman"/>
                <a:ea typeface="Times New Roman"/>
                <a:cs typeface="Times New Roman"/>
              </a:rPr>
              <a:t> страны, которая гарантирует права граждан на труд, от­дых, охрану здоровья, материальное обеспечение в старости, в </a:t>
            </a:r>
            <a:r>
              <a:rPr lang="ru-RU" spc="25" dirty="0" smtClean="0">
                <a:solidFill>
                  <a:srgbClr val="000000"/>
                </a:solidFill>
                <a:effectLst/>
                <a:latin typeface="Times New Roman"/>
                <a:ea typeface="Times New Roman"/>
                <a:cs typeface="Times New Roman"/>
              </a:rPr>
              <a:t>случае болезни, при полной или частичной нетрудоспособности. </a:t>
            </a:r>
            <a:endParaRPr lang="ru-RU" sz="1400" dirty="0" smtClean="0">
              <a:effectLst/>
              <a:latin typeface="Calibri"/>
              <a:ea typeface="Calibri"/>
              <a:cs typeface="Times New Roman"/>
            </a:endParaRPr>
          </a:p>
          <a:p>
            <a:pPr indent="450215" algn="just">
              <a:lnSpc>
                <a:spcPct val="150000"/>
              </a:lnSpc>
              <a:spcAft>
                <a:spcPts val="0"/>
              </a:spcAft>
            </a:pPr>
            <a:r>
              <a:rPr lang="ru-RU" spc="25" dirty="0" smtClean="0">
                <a:solidFill>
                  <a:srgbClr val="000000"/>
                </a:solidFill>
                <a:effectLst/>
                <a:latin typeface="Times New Roman"/>
                <a:ea typeface="Times New Roman"/>
                <a:cs typeface="Times New Roman"/>
              </a:rPr>
              <a:t>С 1.04.1996 г. был принят «Трудовой кодекс Республики Узбекистан». </a:t>
            </a:r>
            <a:r>
              <a:rPr lang="ru-RU" spc="25" dirty="0" smtClean="0">
                <a:solidFill>
                  <a:srgbClr val="000000"/>
                </a:solidFill>
                <a:effectLst/>
                <a:latin typeface="Times New Roman"/>
                <a:ea typeface="Times New Roman"/>
                <a:cs typeface="Times New Roman"/>
              </a:rPr>
              <a:t>В 2021 году утвержден обновленный кодекс.</a:t>
            </a:r>
            <a:endParaRPr lang="ru-RU" spc="25" dirty="0" smtClean="0">
              <a:solidFill>
                <a:srgbClr val="000000"/>
              </a:solidFill>
              <a:effectLst/>
              <a:latin typeface="Times New Roman"/>
              <a:ea typeface="Times New Roman"/>
              <a:cs typeface="Times New Roman"/>
            </a:endParaRPr>
          </a:p>
          <a:p>
            <a:pPr indent="450215" algn="just">
              <a:lnSpc>
                <a:spcPct val="150000"/>
              </a:lnSpc>
              <a:spcAft>
                <a:spcPts val="0"/>
              </a:spcAft>
            </a:pPr>
            <a:r>
              <a:rPr lang="ru-RU" spc="35" dirty="0" smtClean="0">
                <a:solidFill>
                  <a:srgbClr val="000000"/>
                </a:solidFill>
                <a:effectLst/>
                <a:latin typeface="Times New Roman"/>
                <a:ea typeface="Times New Roman"/>
                <a:cs typeface="Times New Roman"/>
              </a:rPr>
              <a:t>Во </a:t>
            </a:r>
            <a:r>
              <a:rPr lang="ru-RU" spc="40" dirty="0" smtClean="0">
                <a:solidFill>
                  <a:srgbClr val="000000"/>
                </a:solidFill>
                <a:effectLst/>
                <a:latin typeface="Times New Roman"/>
                <a:ea typeface="Times New Roman"/>
                <a:cs typeface="Times New Roman"/>
              </a:rPr>
              <a:t>многих статьях этого документа отражены  вопросы  создания </a:t>
            </a:r>
            <a:r>
              <a:rPr lang="ru-RU" spc="20" dirty="0" smtClean="0">
                <a:solidFill>
                  <a:srgbClr val="000000"/>
                </a:solidFill>
                <a:effectLst/>
                <a:latin typeface="Times New Roman"/>
                <a:ea typeface="Times New Roman"/>
                <a:cs typeface="Times New Roman"/>
              </a:rPr>
              <a:t>безопасных условий труда: режимы труда и отдыха</a:t>
            </a:r>
            <a:r>
              <a:rPr lang="ru-RU" spc="35" dirty="0" smtClean="0">
                <a:solidFill>
                  <a:srgbClr val="000000"/>
                </a:solidFill>
                <a:effectLst/>
                <a:latin typeface="Times New Roman"/>
                <a:ea typeface="Times New Roman"/>
                <a:cs typeface="Times New Roman"/>
              </a:rPr>
              <a:t>, гарантии и компенсации для трудящихся </a:t>
            </a:r>
            <a:r>
              <a:rPr lang="ru-RU" spc="20" dirty="0" smtClean="0">
                <a:solidFill>
                  <a:srgbClr val="000000"/>
                </a:solidFill>
                <a:effectLst/>
                <a:latin typeface="Times New Roman"/>
                <a:ea typeface="Times New Roman"/>
                <a:cs typeface="Times New Roman"/>
              </a:rPr>
              <a:t>во вредных условиях, особенности использования труда женщин </a:t>
            </a:r>
            <a:r>
              <a:rPr lang="ru-RU" spc="55" dirty="0" smtClean="0">
                <a:solidFill>
                  <a:srgbClr val="000000"/>
                </a:solidFill>
                <a:effectLst/>
                <a:latin typeface="Times New Roman"/>
                <a:ea typeface="Times New Roman"/>
                <a:cs typeface="Times New Roman"/>
              </a:rPr>
              <a:t>и молодежи,  компенсации в связи с несчастными  случаями, </a:t>
            </a:r>
            <a:r>
              <a:rPr lang="ru-RU" spc="40" dirty="0" smtClean="0">
                <a:solidFill>
                  <a:srgbClr val="000000"/>
                </a:solidFill>
                <a:effectLst/>
                <a:latin typeface="Times New Roman"/>
                <a:ea typeface="Times New Roman"/>
                <a:cs typeface="Times New Roman"/>
              </a:rPr>
              <a:t>контроль и надзор за соблюдением законодательства о труде и </a:t>
            </a:r>
            <a:r>
              <a:rPr lang="ru-RU" spc="-10" dirty="0" smtClean="0">
                <a:solidFill>
                  <a:srgbClr val="000000"/>
                </a:solidFill>
                <a:effectLst/>
                <a:latin typeface="Times New Roman"/>
                <a:ea typeface="Times New Roman"/>
                <a:cs typeface="Times New Roman"/>
              </a:rPr>
              <a:t>ряд других.</a:t>
            </a:r>
            <a:endParaRPr lang="ru-RU" sz="1400" dirty="0">
              <a:effectLst/>
              <a:latin typeface="Calibri"/>
              <a:ea typeface="Calibri"/>
              <a:cs typeface="Times New Roman"/>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6256" y="727913"/>
            <a:ext cx="2273672" cy="4453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74908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21196"/>
            <a:ext cx="8928991" cy="5472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35001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79512" y="221188"/>
            <a:ext cx="8784976" cy="5493812"/>
          </a:xfrm>
          <a:prstGeom prst="rect">
            <a:avLst/>
          </a:prstGeom>
        </p:spPr>
        <p:txBody>
          <a:bodyPr wrap="square">
            <a:spAutoFit/>
          </a:bodyPr>
          <a:lstStyle/>
          <a:p>
            <a:pPr indent="450215" algn="just">
              <a:lnSpc>
                <a:spcPct val="150000"/>
              </a:lnSpc>
              <a:spcAft>
                <a:spcPts val="0"/>
              </a:spcAft>
            </a:pPr>
            <a:r>
              <a:rPr lang="ru-RU" b="1" dirty="0" smtClean="0">
                <a:solidFill>
                  <a:srgbClr val="000000"/>
                </a:solidFill>
                <a:effectLst/>
                <a:latin typeface="Times New Roman"/>
                <a:ea typeface="Times New Roman"/>
                <a:cs typeface="Times New Roman"/>
              </a:rPr>
              <a:t>Руководитель обязан </a:t>
            </a:r>
            <a:r>
              <a:rPr lang="ru-RU" dirty="0" smtClean="0">
                <a:solidFill>
                  <a:srgbClr val="000000"/>
                </a:solidFill>
                <a:effectLst/>
                <a:latin typeface="Times New Roman"/>
                <a:ea typeface="Times New Roman"/>
                <a:cs typeface="Times New Roman"/>
              </a:rPr>
              <a:t>знать перечень работ с повышенной опасно­стью, следить за наличием и исправным состоянием защитных средств и предохранительных устройств, за правильной работой вентиляционных установок, освещением рабочих мест, добиваться уменьшения шума и вибраций, организовывать обучение рабочих и служащих безопасным методам работы, проводить периодические проверки знаний правил техники безопасности.</a:t>
            </a:r>
            <a:endParaRPr lang="ru-RU" sz="1400" dirty="0" smtClean="0">
              <a:effectLst/>
              <a:latin typeface="Calibri"/>
              <a:ea typeface="Calibri"/>
              <a:cs typeface="Times New Roman"/>
            </a:endParaRPr>
          </a:p>
          <a:p>
            <a:pPr indent="450215" algn="just">
              <a:lnSpc>
                <a:spcPct val="150000"/>
              </a:lnSpc>
              <a:spcAft>
                <a:spcPts val="0"/>
              </a:spcAft>
            </a:pPr>
            <a:r>
              <a:rPr lang="ru-RU" b="1" dirty="0" smtClean="0">
                <a:solidFill>
                  <a:srgbClr val="000000"/>
                </a:solidFill>
                <a:effectLst/>
                <a:latin typeface="Times New Roman"/>
                <a:ea typeface="Times New Roman"/>
                <a:cs typeface="Times New Roman"/>
              </a:rPr>
              <a:t>Руководитель обязан </a:t>
            </a:r>
            <a:r>
              <a:rPr lang="ru-RU" dirty="0" smtClean="0">
                <a:solidFill>
                  <a:srgbClr val="000000"/>
                </a:solidFill>
                <a:effectLst/>
                <a:latin typeface="Times New Roman"/>
                <a:ea typeface="Times New Roman"/>
                <a:cs typeface="Times New Roman"/>
              </a:rPr>
              <a:t>также отстранять от работы лиц, не выполняющих правила и нормы техники безопасности, останавливать</a:t>
            </a:r>
            <a:r>
              <a:rPr lang="ru-RU" cap="small" dirty="0" smtClean="0">
                <a:solidFill>
                  <a:srgbClr val="000000"/>
                </a:solidFill>
                <a:effectLst/>
                <a:latin typeface="Times New Roman"/>
                <a:ea typeface="Times New Roman"/>
                <a:cs typeface="Times New Roman"/>
              </a:rPr>
              <a:t> </a:t>
            </a:r>
            <a:r>
              <a:rPr lang="ru-RU" dirty="0" smtClean="0">
                <a:solidFill>
                  <a:srgbClr val="000000"/>
                </a:solidFill>
                <a:effectLst/>
                <a:latin typeface="Times New Roman"/>
                <a:ea typeface="Times New Roman"/>
                <a:cs typeface="Times New Roman"/>
              </a:rPr>
              <a:t>работу механизмов, если они угрожают жизни и здоровью людей, организовывать оказания пер­вой помощи пострадавшему, участвовать в расследовании несчастных случаев и принимать меры по их предупреждению. В целях усиления контроля за проведением мероприятий, направленных на снижение травматизма и улучшение условий труда на предприятии связи внедряется 3-х ступен­чатый контроль за состоянием охраны труда.</a:t>
            </a:r>
            <a:endParaRPr lang="ru-RU" sz="1400" dirty="0">
              <a:effectLst/>
              <a:latin typeface="Calibri"/>
              <a:ea typeface="Calibri"/>
              <a:cs typeface="Times New Roman"/>
            </a:endParaRPr>
          </a:p>
        </p:txBody>
      </p:sp>
    </p:spTree>
    <p:extLst>
      <p:ext uri="{BB962C8B-B14F-4D97-AF65-F5344CB8AC3E}">
        <p14:creationId xmlns:p14="http://schemas.microsoft.com/office/powerpoint/2010/main" val="583152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t="7764"/>
          <a:stretch/>
        </p:blipFill>
        <p:spPr bwMode="auto">
          <a:xfrm>
            <a:off x="323528" y="193204"/>
            <a:ext cx="8496944" cy="53787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245003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34279" y="153942"/>
            <a:ext cx="8856984" cy="5678478"/>
          </a:xfrm>
          <a:prstGeom prst="rect">
            <a:avLst/>
          </a:prstGeom>
        </p:spPr>
        <p:txBody>
          <a:bodyPr wrap="square">
            <a:spAutoFit/>
          </a:bodyPr>
          <a:lstStyle/>
          <a:p>
            <a:pPr indent="450215" algn="just">
              <a:lnSpc>
                <a:spcPct val="150000"/>
              </a:lnSpc>
              <a:spcAft>
                <a:spcPts val="0"/>
              </a:spcAft>
            </a:pPr>
            <a:r>
              <a:rPr lang="ru-RU" b="1" dirty="0" smtClean="0">
                <a:solidFill>
                  <a:schemeClr val="bg1"/>
                </a:solidFill>
                <a:effectLst/>
                <a:latin typeface="Times New Roman"/>
                <a:ea typeface="Times New Roman"/>
                <a:cs typeface="Times New Roman"/>
              </a:rPr>
              <a:t>Ежедневно</a:t>
            </a:r>
            <a:r>
              <a:rPr lang="ru-RU" dirty="0" smtClean="0">
                <a:solidFill>
                  <a:schemeClr val="bg1"/>
                </a:solidFill>
                <a:effectLst/>
                <a:latin typeface="Times New Roman"/>
                <a:ea typeface="Times New Roman"/>
                <a:cs typeface="Times New Roman"/>
              </a:rPr>
              <a:t> мастер или бригадир вместе с общественным, инспек­тором проверяют состояние рабочих мест, исправность оборудования и защитных приспособлений. При обнаружении недостатков немедленно принимаются меры по их устранению. 	Если устранить неисправности своими силами невозможно, то нарушения записываются в журнал 3-х ступенчатого контроля.</a:t>
            </a:r>
            <a:endParaRPr lang="ru-RU" sz="1400" dirty="0" smtClean="0">
              <a:solidFill>
                <a:schemeClr val="bg1"/>
              </a:solidFill>
              <a:effectLst/>
              <a:latin typeface="Calibri"/>
              <a:ea typeface="Calibri"/>
              <a:cs typeface="Times New Roman"/>
            </a:endParaRPr>
          </a:p>
          <a:p>
            <a:pPr indent="450215" algn="just">
              <a:lnSpc>
                <a:spcPct val="150000"/>
              </a:lnSpc>
              <a:spcAft>
                <a:spcPts val="0"/>
              </a:spcAft>
            </a:pPr>
            <a:r>
              <a:rPr lang="ru-RU" b="1" dirty="0" smtClean="0">
                <a:solidFill>
                  <a:schemeClr val="bg1"/>
                </a:solidFill>
                <a:effectLst/>
                <a:latin typeface="Times New Roman"/>
                <a:ea typeface="Times New Roman"/>
                <a:cs typeface="Times New Roman"/>
              </a:rPr>
              <a:t>Еженедельно</a:t>
            </a:r>
            <a:r>
              <a:rPr lang="ru-RU" dirty="0" smtClean="0">
                <a:solidFill>
                  <a:schemeClr val="bg1"/>
                </a:solidFill>
                <a:effectLst/>
                <a:latin typeface="Times New Roman"/>
                <a:ea typeface="Times New Roman"/>
                <a:cs typeface="Times New Roman"/>
              </a:rPr>
              <a:t> начальник цеха совместно со старшим обществен­ным инспектором проводят детальную проверку состояния охраны труда в цехе, принимают решения по замечаниям, сделанным мастером, контролиру­ют выполнение мероприятий по устранению недостатков, выявленных при предыдущих проверках. Результаты проверки начальник цеха запи­сывает в тот же журнал.</a:t>
            </a:r>
            <a:endParaRPr lang="ru-RU" sz="1400" dirty="0" smtClean="0">
              <a:solidFill>
                <a:schemeClr val="bg1"/>
              </a:solidFill>
              <a:effectLst/>
              <a:latin typeface="Calibri"/>
              <a:ea typeface="Calibri"/>
              <a:cs typeface="Times New Roman"/>
            </a:endParaRPr>
          </a:p>
          <a:p>
            <a:pPr lvl="0" indent="450215" algn="just"/>
            <a:r>
              <a:rPr lang="ru-RU" b="1" dirty="0" smtClean="0">
                <a:solidFill>
                  <a:schemeClr val="bg1"/>
                </a:solidFill>
                <a:effectLst/>
                <a:latin typeface="Times New Roman"/>
                <a:ea typeface="Times New Roman"/>
                <a:cs typeface="Times New Roman"/>
              </a:rPr>
              <a:t>Ежемесячно</a:t>
            </a:r>
            <a:r>
              <a:rPr lang="ru-RU" dirty="0" smtClean="0">
                <a:solidFill>
                  <a:schemeClr val="bg1"/>
                </a:solidFill>
                <a:effectLst/>
                <a:latin typeface="Times New Roman"/>
                <a:ea typeface="Times New Roman"/>
                <a:cs typeface="Times New Roman"/>
              </a:rPr>
              <a:t> главный инженер и инженер по охране труда проверяют состояние охраны труда в</a:t>
            </a:r>
            <a:r>
              <a:rPr lang="ru-RU" cap="small" dirty="0" smtClean="0">
                <a:solidFill>
                  <a:schemeClr val="bg1"/>
                </a:solidFill>
                <a:effectLst/>
                <a:latin typeface="Times New Roman"/>
                <a:ea typeface="Times New Roman"/>
                <a:cs typeface="Times New Roman"/>
              </a:rPr>
              <a:t> </a:t>
            </a:r>
            <a:r>
              <a:rPr lang="ru-RU" dirty="0" smtClean="0">
                <a:solidFill>
                  <a:schemeClr val="bg1"/>
                </a:solidFill>
                <a:effectLst/>
                <a:latin typeface="Times New Roman"/>
                <a:ea typeface="Times New Roman"/>
                <a:cs typeface="Times New Roman"/>
              </a:rPr>
              <a:t>целом по предприятию, контролируют устранение недостатков, выявленных на 1 и 2 ступенях проверки</a:t>
            </a:r>
            <a:r>
              <a:rPr lang="ru-RU" dirty="0" smtClean="0">
                <a:solidFill>
                  <a:srgbClr val="000000"/>
                </a:solidFill>
                <a:effectLst/>
                <a:latin typeface="Times New Roman"/>
                <a:ea typeface="Times New Roman"/>
                <a:cs typeface="Times New Roman"/>
              </a:rPr>
              <a:t>. </a:t>
            </a:r>
          </a:p>
          <a:p>
            <a:pPr lvl="0" indent="450215" algn="just"/>
            <a:r>
              <a:rPr lang="ru-RU" dirty="0" smtClean="0">
                <a:solidFill>
                  <a:srgbClr val="000000"/>
                </a:solidFill>
                <a:latin typeface="Times New Roman"/>
                <a:ea typeface="Times New Roman"/>
                <a:cs typeface="Times New Roman"/>
              </a:rPr>
              <a:t>Результаты </a:t>
            </a:r>
            <a:r>
              <a:rPr lang="ru-RU" dirty="0">
                <a:solidFill>
                  <a:srgbClr val="000000"/>
                </a:solidFill>
                <a:latin typeface="Times New Roman"/>
                <a:ea typeface="Times New Roman"/>
                <a:cs typeface="Times New Roman"/>
              </a:rPr>
              <a:t>проверки оформляются приказом по предприятию.</a:t>
            </a:r>
            <a:endParaRPr lang="ru-RU" sz="1400" dirty="0">
              <a:solidFill>
                <a:srgbClr val="FFFFFF"/>
              </a:solidFill>
              <a:latin typeface="Calibri"/>
              <a:ea typeface="Calibri"/>
              <a:cs typeface="Times New Roman"/>
            </a:endParaRPr>
          </a:p>
          <a:p>
            <a:pPr indent="450215" algn="just">
              <a:lnSpc>
                <a:spcPct val="150000"/>
              </a:lnSpc>
              <a:spcAft>
                <a:spcPts val="0"/>
              </a:spcAft>
            </a:pPr>
            <a:endParaRPr lang="ru-RU" sz="1400" dirty="0">
              <a:effectLst/>
              <a:latin typeface="Calibri"/>
              <a:ea typeface="Calibri"/>
              <a:cs typeface="Times New Roman"/>
            </a:endParaRPr>
          </a:p>
        </p:txBody>
      </p:sp>
    </p:spTree>
    <p:extLst>
      <p:ext uri="{BB962C8B-B14F-4D97-AF65-F5344CB8AC3E}">
        <p14:creationId xmlns:p14="http://schemas.microsoft.com/office/powerpoint/2010/main" val="2038419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323528" y="121196"/>
            <a:ext cx="8496944" cy="54374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6186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68254" y="0"/>
            <a:ext cx="8856984" cy="5632311"/>
          </a:xfrm>
          <a:prstGeom prst="rect">
            <a:avLst/>
          </a:prstGeom>
        </p:spPr>
        <p:txBody>
          <a:bodyPr wrap="square">
            <a:spAutoFit/>
          </a:bodyPr>
          <a:lstStyle/>
          <a:p>
            <a:pPr indent="450215" algn="just">
              <a:spcAft>
                <a:spcPts val="0"/>
              </a:spcAft>
            </a:pPr>
            <a:r>
              <a:rPr lang="ru-RU" sz="2000" dirty="0" smtClean="0">
                <a:solidFill>
                  <a:srgbClr val="000000"/>
                </a:solidFill>
                <a:effectLst/>
                <a:latin typeface="Times New Roman"/>
                <a:ea typeface="Times New Roman"/>
                <a:cs typeface="Times New Roman"/>
              </a:rPr>
              <a:t>Инженер по охране труда систематически контролирует выполнение правил и норм техники безопасности, производственной санитарии, распоряжений вышестоящих организаций, а также контролирующих органов.</a:t>
            </a:r>
            <a:endParaRPr lang="ru-RU" sz="2000" dirty="0" smtClean="0">
              <a:effectLst/>
              <a:latin typeface="Calibri"/>
              <a:ea typeface="Calibri"/>
              <a:cs typeface="Times New Roman"/>
            </a:endParaRPr>
          </a:p>
          <a:p>
            <a:pPr indent="450215" algn="just">
              <a:spcAft>
                <a:spcPts val="0"/>
              </a:spcAft>
            </a:pPr>
            <a:r>
              <a:rPr lang="ru-RU" sz="2000" dirty="0" smtClean="0">
                <a:solidFill>
                  <a:srgbClr val="000000"/>
                </a:solidFill>
                <a:effectLst/>
                <a:latin typeface="Times New Roman"/>
                <a:ea typeface="Times New Roman"/>
                <a:cs typeface="Times New Roman"/>
              </a:rPr>
              <a:t>Он проводит вводный инструктаж с вновь принятыми работника­ми, участвует в работе комиссии по проверке знаний техники безопасности и в расследова­нии несчастных случаев на производстве.</a:t>
            </a:r>
            <a:endParaRPr lang="ru-RU" sz="2000" dirty="0" smtClean="0">
              <a:effectLst/>
              <a:latin typeface="Calibri"/>
              <a:ea typeface="Calibri"/>
              <a:cs typeface="Times New Roman"/>
            </a:endParaRPr>
          </a:p>
          <a:p>
            <a:pPr indent="450215" algn="just">
              <a:spcAft>
                <a:spcPts val="0"/>
              </a:spcAft>
            </a:pPr>
            <a:r>
              <a:rPr lang="ru-RU" sz="2000" b="1" dirty="0" smtClean="0">
                <a:solidFill>
                  <a:srgbClr val="000000"/>
                </a:solidFill>
                <a:effectLst/>
                <a:latin typeface="Times New Roman"/>
                <a:ea typeface="Times New Roman"/>
                <a:cs typeface="Times New Roman"/>
              </a:rPr>
              <a:t>Ежегодно </a:t>
            </a:r>
            <a:r>
              <a:rPr lang="ru-RU" sz="2000" dirty="0" smtClean="0">
                <a:solidFill>
                  <a:srgbClr val="000000"/>
                </a:solidFill>
                <a:effectLst/>
                <a:latin typeface="Times New Roman"/>
                <a:ea typeface="Times New Roman"/>
                <a:cs typeface="Times New Roman"/>
              </a:rPr>
              <a:t>предприятия составляют отчеты о выполнении комплексного плана по форме N21-Т и посылают их в</a:t>
            </a:r>
            <a:r>
              <a:rPr lang="ru-RU" sz="2000" cap="small" dirty="0" smtClean="0">
                <a:solidFill>
                  <a:srgbClr val="000000"/>
                </a:solidFill>
                <a:effectLst/>
                <a:latin typeface="Times New Roman"/>
                <a:ea typeface="Times New Roman"/>
                <a:cs typeface="Times New Roman"/>
              </a:rPr>
              <a:t> </a:t>
            </a:r>
            <a:r>
              <a:rPr lang="ru-RU" sz="2000" dirty="0" smtClean="0">
                <a:solidFill>
                  <a:srgbClr val="000000"/>
                </a:solidFill>
                <a:effectLst/>
                <a:latin typeface="Times New Roman"/>
                <a:ea typeface="Times New Roman"/>
                <a:cs typeface="Times New Roman"/>
              </a:rPr>
              <a:t>вышестоящие хозяй­ственные и профсоюзные организации.</a:t>
            </a:r>
            <a:endParaRPr lang="ru-RU" sz="2000" dirty="0" smtClean="0">
              <a:effectLst/>
              <a:latin typeface="Calibri"/>
              <a:ea typeface="Calibri"/>
              <a:cs typeface="Times New Roman"/>
            </a:endParaRPr>
          </a:p>
          <a:p>
            <a:pPr indent="450215" algn="just">
              <a:spcAft>
                <a:spcPts val="0"/>
              </a:spcAft>
            </a:pPr>
            <a:r>
              <a:rPr lang="ru-RU" sz="2000" dirty="0" smtClean="0">
                <a:solidFill>
                  <a:srgbClr val="000000"/>
                </a:solidFill>
                <a:effectLst/>
                <a:latin typeface="Times New Roman"/>
                <a:ea typeface="Times New Roman"/>
                <a:cs typeface="Times New Roman"/>
              </a:rPr>
              <a:t>В отчеты включаются сведения о численности работающих в неблагоприятных условиях и тех, для кого они приведены в соответствии.</a:t>
            </a:r>
            <a:endParaRPr lang="ru-RU" sz="2000" dirty="0" smtClean="0">
              <a:effectLst/>
              <a:latin typeface="Calibri"/>
              <a:ea typeface="Calibri"/>
              <a:cs typeface="Times New Roman"/>
            </a:endParaRPr>
          </a:p>
          <a:p>
            <a:pPr indent="450215" algn="just">
              <a:spcAft>
                <a:spcPts val="0"/>
              </a:spcAft>
            </a:pPr>
            <a:r>
              <a:rPr lang="ru-RU" sz="2000" dirty="0" smtClean="0">
                <a:solidFill>
                  <a:srgbClr val="000000"/>
                </a:solidFill>
                <a:effectLst/>
                <a:latin typeface="Times New Roman"/>
                <a:ea typeface="Times New Roman"/>
                <a:cs typeface="Times New Roman"/>
              </a:rPr>
              <a:t>Отчет содержит данные об объеме выполненных работ по рекон­струкции, капитальному ремонту и выводу из эксплуатации произ­водств, цехов, участков, не удовлетворяющих требованиям правил и норм техники безопасности.</a:t>
            </a:r>
            <a:endParaRPr lang="ru-RU" sz="2000" dirty="0" smtClean="0">
              <a:effectLst/>
              <a:latin typeface="Calibri"/>
              <a:ea typeface="Calibri"/>
              <a:cs typeface="Times New Roman"/>
            </a:endParaRPr>
          </a:p>
          <a:p>
            <a:pPr indent="450215" algn="just">
              <a:spcAft>
                <a:spcPts val="0"/>
              </a:spcAft>
            </a:pPr>
            <a:r>
              <a:rPr lang="ru-RU" sz="2000" dirty="0" smtClean="0">
                <a:solidFill>
                  <a:srgbClr val="000000"/>
                </a:solidFill>
                <a:effectLst/>
                <a:latin typeface="Times New Roman"/>
                <a:ea typeface="Times New Roman"/>
                <a:cs typeface="Times New Roman"/>
              </a:rPr>
              <a:t>Административно-хозяйственный и инженерно-технический персонал предприятий связи, нарушающий законодательство о труде, правила охраны труда, может быть привлечен к дисциплинарной, административной или уго­ловной ответственности.</a:t>
            </a:r>
            <a:endParaRPr lang="ru-RU" sz="2000" dirty="0">
              <a:effectLst/>
              <a:latin typeface="Calibri"/>
              <a:ea typeface="Calibri"/>
              <a:cs typeface="Times New Roman"/>
            </a:endParaRPr>
          </a:p>
        </p:txBody>
      </p:sp>
    </p:spTree>
    <p:extLst>
      <p:ext uri="{BB962C8B-B14F-4D97-AF65-F5344CB8AC3E}">
        <p14:creationId xmlns:p14="http://schemas.microsoft.com/office/powerpoint/2010/main" val="3614449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14" name="Picture 15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80813"/>
            <a:ext cx="8784976" cy="563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88900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14198" y="193204"/>
            <a:ext cx="8856984" cy="5324535"/>
          </a:xfrm>
          <a:prstGeom prst="rect">
            <a:avLst/>
          </a:prstGeom>
        </p:spPr>
        <p:txBody>
          <a:bodyPr wrap="square">
            <a:spAutoFit/>
          </a:bodyPr>
          <a:lstStyle/>
          <a:p>
            <a:pPr indent="450215" algn="ctr">
              <a:spcAft>
                <a:spcPts val="0"/>
              </a:spcAft>
            </a:pPr>
            <a:r>
              <a:rPr lang="ru-RU" sz="2000" b="1" dirty="0" smtClean="0">
                <a:solidFill>
                  <a:schemeClr val="bg1"/>
                </a:solidFill>
                <a:effectLst/>
                <a:latin typeface="Times New Roman"/>
                <a:ea typeface="Times New Roman"/>
                <a:cs typeface="Times New Roman"/>
              </a:rPr>
              <a:t>РАССЛЕДОВАНИЕ НЕСЧАСТНЫХ СЛУЧАЕВ</a:t>
            </a:r>
            <a:endParaRPr lang="ru-RU" sz="2000" dirty="0" smtClean="0">
              <a:solidFill>
                <a:schemeClr val="bg1"/>
              </a:solidFill>
              <a:effectLst/>
              <a:latin typeface="Calibri"/>
              <a:ea typeface="Calibri"/>
              <a:cs typeface="Times New Roman"/>
            </a:endParaRPr>
          </a:p>
          <a:p>
            <a:pPr indent="450215" algn="just">
              <a:spcAft>
                <a:spcPts val="0"/>
              </a:spcAft>
            </a:pPr>
            <a:r>
              <a:rPr lang="ru-RU" sz="2000" dirty="0" smtClean="0">
                <a:solidFill>
                  <a:schemeClr val="bg1"/>
                </a:solidFill>
                <a:effectLst/>
                <a:latin typeface="Times New Roman"/>
                <a:ea typeface="Times New Roman"/>
                <a:cs typeface="Times New Roman"/>
              </a:rPr>
              <a:t> </a:t>
            </a:r>
            <a:endParaRPr lang="ru-RU" sz="2000" dirty="0" smtClean="0">
              <a:solidFill>
                <a:schemeClr val="bg1"/>
              </a:solidFill>
              <a:effectLst/>
              <a:latin typeface="Calibri"/>
              <a:ea typeface="Calibri"/>
              <a:cs typeface="Times New Roman"/>
            </a:endParaRPr>
          </a:p>
          <a:p>
            <a:pPr indent="450215" algn="just">
              <a:spcAft>
                <a:spcPts val="0"/>
              </a:spcAft>
            </a:pPr>
            <a:r>
              <a:rPr lang="ru-RU" sz="2000" dirty="0" smtClean="0">
                <a:solidFill>
                  <a:schemeClr val="bg1"/>
                </a:solidFill>
                <a:effectLst/>
                <a:latin typeface="Times New Roman"/>
                <a:ea typeface="Times New Roman"/>
                <a:cs typeface="Times New Roman"/>
              </a:rPr>
              <a:t>Переход на рыночные условия хозяйствования вызвал значитель­ные изменения в практике деятельности предприятий: на многих пред­приятиях изменилась структура управления; в сторону сокращения ряда должностей специалистов, в том числе по охране труда, </a:t>
            </a:r>
            <a:r>
              <a:rPr lang="ru-RU" sz="2000" b="1" dirty="0" smtClean="0">
                <a:solidFill>
                  <a:schemeClr val="bg1"/>
                </a:solidFill>
                <a:effectLst/>
                <a:latin typeface="Times New Roman"/>
                <a:ea typeface="Times New Roman"/>
                <a:cs typeface="Times New Roman"/>
              </a:rPr>
              <a:t>снизился уровень контро­ля за соблюдением безопасных условий труда государственными орга­нами и надзора, профсоюзами, ведомствами.</a:t>
            </a:r>
            <a:endParaRPr lang="ru-RU" sz="2000" b="1" dirty="0" smtClean="0">
              <a:solidFill>
                <a:schemeClr val="bg1"/>
              </a:solidFill>
              <a:effectLst/>
              <a:latin typeface="Calibri"/>
              <a:ea typeface="Calibri"/>
              <a:cs typeface="Times New Roman"/>
            </a:endParaRPr>
          </a:p>
          <a:p>
            <a:pPr indent="450215" algn="just">
              <a:spcAft>
                <a:spcPts val="0"/>
              </a:spcAft>
            </a:pPr>
            <a:r>
              <a:rPr lang="ru-RU" sz="2000" dirty="0" smtClean="0">
                <a:solidFill>
                  <a:schemeClr val="bg1"/>
                </a:solidFill>
                <a:effectLst/>
                <a:latin typeface="Times New Roman"/>
                <a:ea typeface="Times New Roman"/>
                <a:cs typeface="Times New Roman"/>
              </a:rPr>
              <a:t>Следствием этого явилось значительное увеличение в последние годы производственного травматизма. </a:t>
            </a:r>
          </a:p>
          <a:p>
            <a:pPr indent="450215" algn="just">
              <a:spcAft>
                <a:spcPts val="0"/>
              </a:spcAft>
            </a:pPr>
            <a:r>
              <a:rPr lang="ru-RU" sz="2000" dirty="0" smtClean="0">
                <a:solidFill>
                  <a:schemeClr val="bg1"/>
                </a:solidFill>
                <a:effectLst/>
                <a:latin typeface="Times New Roman"/>
                <a:ea typeface="Times New Roman"/>
                <a:cs typeface="Times New Roman"/>
              </a:rPr>
              <a:t>Исходя из этого, важное значение как для пострадавших и их семей так и для самих работодателей имеет наличие правовой базы. </a:t>
            </a:r>
          </a:p>
          <a:p>
            <a:pPr indent="450215" algn="just">
              <a:spcAft>
                <a:spcPts val="0"/>
              </a:spcAft>
            </a:pPr>
            <a:r>
              <a:rPr lang="ru-RU" sz="2000" dirty="0" smtClean="0">
                <a:solidFill>
                  <a:schemeClr val="bg1"/>
                </a:solidFill>
                <a:effectLst/>
                <a:latin typeface="Times New Roman"/>
                <a:ea typeface="Times New Roman"/>
                <a:cs typeface="Times New Roman"/>
              </a:rPr>
              <a:t>Каждый работник в Узбекистане  имеет право на возмещение ущерба, причиненного ему повреждением здоровья в связи с работой.</a:t>
            </a:r>
            <a:endParaRPr lang="ru-RU" sz="2000" dirty="0" smtClean="0">
              <a:solidFill>
                <a:schemeClr val="bg1"/>
              </a:solidFill>
              <a:effectLst/>
              <a:latin typeface="Calibri"/>
              <a:ea typeface="Calibri"/>
              <a:cs typeface="Times New Roman"/>
            </a:endParaRPr>
          </a:p>
          <a:p>
            <a:pPr indent="450215" algn="just">
              <a:spcAft>
                <a:spcPts val="0"/>
              </a:spcAft>
            </a:pPr>
            <a:r>
              <a:rPr lang="ru-RU" sz="2000" b="1" dirty="0" smtClean="0">
                <a:solidFill>
                  <a:schemeClr val="bg1"/>
                </a:solidFill>
                <a:effectLst/>
                <a:latin typeface="Times New Roman"/>
                <a:ea typeface="Times New Roman"/>
                <a:cs typeface="Times New Roman"/>
              </a:rPr>
              <a:t>Работодатель обязан </a:t>
            </a:r>
            <a:r>
              <a:rPr lang="ru-RU" sz="2000" dirty="0" smtClean="0">
                <a:solidFill>
                  <a:schemeClr val="bg1"/>
                </a:solidFill>
                <a:effectLst/>
                <a:latin typeface="Times New Roman"/>
                <a:ea typeface="Times New Roman"/>
                <a:cs typeface="Times New Roman"/>
              </a:rPr>
              <a:t>своевременно и правильно проводить рассле­дование и учёт несчастных случаев на производстве, а также нести материальную ответственность за ущерб, причи­ненный работникам.</a:t>
            </a:r>
            <a:endParaRPr lang="ru-RU" sz="2000" dirty="0">
              <a:solidFill>
                <a:schemeClr val="bg1"/>
              </a:solidFill>
              <a:effectLst/>
              <a:latin typeface="Calibri"/>
              <a:ea typeface="Calibri"/>
              <a:cs typeface="Times New Roman"/>
            </a:endParaRPr>
          </a:p>
        </p:txBody>
      </p:sp>
    </p:spTree>
    <p:extLst>
      <p:ext uri="{BB962C8B-B14F-4D97-AF65-F5344CB8AC3E}">
        <p14:creationId xmlns:p14="http://schemas.microsoft.com/office/powerpoint/2010/main" val="9363963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7230"/>
          <a:stretch/>
        </p:blipFill>
        <p:spPr bwMode="auto">
          <a:xfrm>
            <a:off x="179512" y="121196"/>
            <a:ext cx="8784976" cy="5461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023602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480"/>
            <a:ext cx="8784976" cy="5710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53774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79512" y="0"/>
            <a:ext cx="8784976" cy="4662815"/>
          </a:xfrm>
          <a:prstGeom prst="rect">
            <a:avLst/>
          </a:prstGeom>
        </p:spPr>
        <p:txBody>
          <a:bodyPr wrap="square">
            <a:spAutoFit/>
          </a:bodyPr>
          <a:lstStyle/>
          <a:p>
            <a:pPr algn="ctr">
              <a:lnSpc>
                <a:spcPct val="150000"/>
              </a:lnSpc>
              <a:spcAft>
                <a:spcPts val="0"/>
              </a:spcAft>
            </a:pPr>
            <a:r>
              <a:rPr lang="ru-RU" b="1" spc="35" dirty="0" smtClean="0">
                <a:solidFill>
                  <a:srgbClr val="000000"/>
                </a:solidFill>
                <a:effectLst/>
                <a:latin typeface="Times New Roman"/>
                <a:ea typeface="Times New Roman"/>
                <a:cs typeface="Times New Roman"/>
              </a:rPr>
              <a:t>Организационные вопросы </a:t>
            </a:r>
            <a:r>
              <a:rPr lang="ru-RU" b="1" spc="10" dirty="0" smtClean="0">
                <a:solidFill>
                  <a:srgbClr val="000000"/>
                </a:solidFill>
                <a:effectLst/>
                <a:latin typeface="Times New Roman"/>
                <a:ea typeface="Times New Roman"/>
                <a:cs typeface="Times New Roman"/>
              </a:rPr>
              <a:t>безопасности труда</a:t>
            </a:r>
            <a:endParaRPr lang="ru-RU" sz="1400" dirty="0" smtClean="0">
              <a:effectLst/>
              <a:latin typeface="Calibri"/>
              <a:ea typeface="Calibri"/>
              <a:cs typeface="Times New Roman"/>
            </a:endParaRPr>
          </a:p>
          <a:p>
            <a:pPr indent="450215" algn="just">
              <a:lnSpc>
                <a:spcPct val="150000"/>
              </a:lnSpc>
              <a:spcAft>
                <a:spcPts val="0"/>
              </a:spcAft>
            </a:pPr>
            <a:r>
              <a:rPr lang="ru-RU" spc="15" dirty="0" smtClean="0">
                <a:solidFill>
                  <a:srgbClr val="000000"/>
                </a:solidFill>
                <a:effectLst/>
                <a:latin typeface="Times New Roman"/>
                <a:ea typeface="Times New Roman"/>
                <a:cs typeface="Times New Roman"/>
              </a:rPr>
              <a:t>Законодательными документами </a:t>
            </a:r>
            <a:r>
              <a:rPr lang="ru-RU" spc="5" dirty="0" smtClean="0">
                <a:solidFill>
                  <a:srgbClr val="000000"/>
                </a:solidFill>
                <a:effectLst/>
                <a:latin typeface="Times New Roman"/>
                <a:ea typeface="Times New Roman"/>
                <a:cs typeface="Times New Roman"/>
              </a:rPr>
              <a:t>в области безопасности жизнедеятельности являются государст</a:t>
            </a:r>
            <a:r>
              <a:rPr lang="ru-RU" spc="15" dirty="0" smtClean="0">
                <a:solidFill>
                  <a:srgbClr val="000000"/>
                </a:solidFill>
                <a:effectLst/>
                <a:latin typeface="Times New Roman"/>
                <a:ea typeface="Times New Roman"/>
                <a:cs typeface="Times New Roman"/>
              </a:rPr>
              <a:t>венные, отраслевые стандарты и стандарты предприятий, прави­ла и нормы, в которых содержатся различные требования к безопасности труда, экологической безопасности и др.</a:t>
            </a:r>
            <a:endParaRPr lang="ru-RU" sz="1400" dirty="0" smtClean="0">
              <a:effectLst/>
              <a:latin typeface="Calibri"/>
              <a:ea typeface="Calibri"/>
              <a:cs typeface="Times New Roman"/>
            </a:endParaRPr>
          </a:p>
          <a:p>
            <a:pPr indent="450215" algn="just">
              <a:lnSpc>
                <a:spcPct val="150000"/>
              </a:lnSpc>
              <a:spcAft>
                <a:spcPts val="0"/>
              </a:spcAft>
            </a:pPr>
            <a:r>
              <a:rPr lang="ru-RU" spc="5" dirty="0" smtClean="0">
                <a:solidFill>
                  <a:srgbClr val="000000"/>
                </a:solidFill>
                <a:effectLst/>
                <a:latin typeface="Times New Roman"/>
                <a:ea typeface="Times New Roman"/>
                <a:cs typeface="Times New Roman"/>
              </a:rPr>
              <a:t>Государственные стандарты охватывают обширные вопросы </a:t>
            </a:r>
            <a:r>
              <a:rPr lang="ru-RU" spc="20" dirty="0" smtClean="0">
                <a:solidFill>
                  <a:srgbClr val="000000"/>
                </a:solidFill>
                <a:effectLst/>
                <a:latin typeface="Times New Roman"/>
                <a:ea typeface="Times New Roman"/>
                <a:cs typeface="Times New Roman"/>
              </a:rPr>
              <a:t>деятельности человека и являются основными нормативными </a:t>
            </a:r>
            <a:r>
              <a:rPr lang="ru-RU" spc="25" dirty="0" smtClean="0">
                <a:solidFill>
                  <a:srgbClr val="000000"/>
                </a:solidFill>
                <a:effectLst/>
                <a:latin typeface="Times New Roman"/>
                <a:ea typeface="Times New Roman"/>
                <a:cs typeface="Times New Roman"/>
              </a:rPr>
              <a:t>документами в указанных областях. Государственные стандар­</a:t>
            </a:r>
            <a:r>
              <a:rPr lang="ru-RU" spc="15" dirty="0" smtClean="0">
                <a:solidFill>
                  <a:srgbClr val="000000"/>
                </a:solidFill>
                <a:effectLst/>
                <a:latin typeface="Times New Roman"/>
                <a:ea typeface="Times New Roman"/>
                <a:cs typeface="Times New Roman"/>
              </a:rPr>
              <a:t>ты разбиты по классам систем и имеют свои коды. </a:t>
            </a:r>
            <a:endParaRPr lang="ru-RU" sz="1400" dirty="0" smtClean="0">
              <a:effectLst/>
              <a:latin typeface="Calibri"/>
              <a:ea typeface="Calibri"/>
              <a:cs typeface="Times New Roman"/>
            </a:endParaRPr>
          </a:p>
          <a:p>
            <a:pPr indent="450215" algn="just">
              <a:lnSpc>
                <a:spcPct val="150000"/>
              </a:lnSpc>
              <a:spcAft>
                <a:spcPts val="0"/>
              </a:spcAft>
            </a:pPr>
            <a:r>
              <a:rPr lang="ru-RU" dirty="0" smtClean="0">
                <a:solidFill>
                  <a:srgbClr val="000000"/>
                </a:solidFill>
                <a:effectLst/>
                <a:latin typeface="Times New Roman"/>
                <a:ea typeface="Times New Roman"/>
                <a:cs typeface="Times New Roman"/>
              </a:rPr>
              <a:t>На основе государственных стандартов разрабатываются от</a:t>
            </a:r>
            <a:r>
              <a:rPr lang="ru-RU" spc="5" dirty="0" smtClean="0">
                <a:solidFill>
                  <a:srgbClr val="000000"/>
                </a:solidFill>
                <a:effectLst/>
                <a:latin typeface="Times New Roman"/>
                <a:ea typeface="Times New Roman"/>
                <a:cs typeface="Times New Roman"/>
              </a:rPr>
              <a:t>раслевые стандарты и стандарты предприятий, учитывающие отраслевые и местные условия, а также конкретные условия и тех</a:t>
            </a:r>
            <a:r>
              <a:rPr lang="ru-RU" spc="10" dirty="0" smtClean="0">
                <a:solidFill>
                  <a:srgbClr val="000000"/>
                </a:solidFill>
                <a:effectLst/>
                <a:latin typeface="Times New Roman"/>
                <a:ea typeface="Times New Roman"/>
                <a:cs typeface="Times New Roman"/>
              </a:rPr>
              <a:t>нологии производства.</a:t>
            </a:r>
            <a:endParaRPr lang="ru-RU" sz="1400" dirty="0">
              <a:effectLst/>
              <a:latin typeface="Calibri"/>
              <a:ea typeface="Calibri"/>
              <a:cs typeface="Times New Roman"/>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4153644"/>
            <a:ext cx="3744416" cy="1539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52010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21196"/>
            <a:ext cx="8784976" cy="5472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73648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79512" y="19792"/>
            <a:ext cx="8712968" cy="5632311"/>
          </a:xfrm>
          <a:prstGeom prst="rect">
            <a:avLst/>
          </a:prstGeom>
        </p:spPr>
        <p:txBody>
          <a:bodyPr wrap="square">
            <a:spAutoFit/>
          </a:bodyPr>
          <a:lstStyle/>
          <a:p>
            <a:pPr indent="450215" algn="just">
              <a:spcAft>
                <a:spcPts val="0"/>
              </a:spcAft>
            </a:pPr>
            <a:r>
              <a:rPr lang="ru-RU" sz="2000" dirty="0" smtClean="0">
                <a:solidFill>
                  <a:schemeClr val="bg1"/>
                </a:solidFill>
                <a:effectLst/>
                <a:latin typeface="Times New Roman"/>
                <a:ea typeface="Times New Roman"/>
                <a:cs typeface="Times New Roman"/>
              </a:rPr>
              <a:t>Несчастным случаем является событие, повлекшие за собой получение любой травмы:</a:t>
            </a:r>
            <a:endParaRPr lang="ru-RU" sz="2000" dirty="0" smtClean="0">
              <a:solidFill>
                <a:schemeClr val="bg1"/>
              </a:solidFill>
              <a:effectLst/>
              <a:latin typeface="Calibri"/>
              <a:ea typeface="Calibri"/>
              <a:cs typeface="Times New Roman"/>
            </a:endParaRPr>
          </a:p>
          <a:p>
            <a:pPr indent="450215" algn="just">
              <a:spcAft>
                <a:spcPts val="0"/>
              </a:spcAft>
            </a:pPr>
            <a:r>
              <a:rPr lang="ru-RU" sz="2000" dirty="0" smtClean="0">
                <a:solidFill>
                  <a:schemeClr val="bg1"/>
                </a:solidFill>
                <a:effectLst/>
                <a:latin typeface="Times New Roman"/>
                <a:ea typeface="Times New Roman"/>
                <a:cs typeface="Times New Roman"/>
              </a:rPr>
              <a:t>механической (колотая, резаная, ушиб и т.п.),</a:t>
            </a:r>
            <a:endParaRPr lang="ru-RU" sz="2000" dirty="0" smtClean="0">
              <a:solidFill>
                <a:schemeClr val="bg1"/>
              </a:solidFill>
              <a:effectLst/>
              <a:latin typeface="Calibri"/>
              <a:ea typeface="Calibri"/>
              <a:cs typeface="Times New Roman"/>
            </a:endParaRPr>
          </a:p>
          <a:p>
            <a:pPr indent="450215" algn="just">
              <a:spcAft>
                <a:spcPts val="0"/>
              </a:spcAft>
            </a:pPr>
            <a:r>
              <a:rPr lang="ru-RU" sz="2000" dirty="0" smtClean="0">
                <a:solidFill>
                  <a:schemeClr val="bg1"/>
                </a:solidFill>
                <a:effectLst/>
                <a:latin typeface="Times New Roman"/>
                <a:ea typeface="Times New Roman"/>
                <a:cs typeface="Times New Roman"/>
              </a:rPr>
              <a:t>термической (ожог, обморожение, переохлаждение, тепловой удар и т.п.)</a:t>
            </a:r>
            <a:endParaRPr lang="ru-RU" sz="2000" dirty="0" smtClean="0">
              <a:solidFill>
                <a:schemeClr val="bg1"/>
              </a:solidFill>
              <a:effectLst/>
              <a:latin typeface="Calibri"/>
              <a:ea typeface="Calibri"/>
              <a:cs typeface="Times New Roman"/>
            </a:endParaRPr>
          </a:p>
          <a:p>
            <a:pPr indent="450215" algn="just">
              <a:spcAft>
                <a:spcPts val="0"/>
              </a:spcAft>
            </a:pPr>
            <a:r>
              <a:rPr lang="ru-RU" sz="2000" dirty="0" smtClean="0">
                <a:solidFill>
                  <a:schemeClr val="bg1"/>
                </a:solidFill>
                <a:effectLst/>
                <a:latin typeface="Times New Roman"/>
                <a:ea typeface="Times New Roman"/>
                <a:cs typeface="Times New Roman"/>
              </a:rPr>
              <a:t>электрической</a:t>
            </a:r>
            <a:endParaRPr lang="ru-RU" sz="2000" dirty="0" smtClean="0">
              <a:solidFill>
                <a:schemeClr val="bg1"/>
              </a:solidFill>
              <a:effectLst/>
              <a:latin typeface="Calibri"/>
              <a:ea typeface="Calibri"/>
              <a:cs typeface="Times New Roman"/>
            </a:endParaRPr>
          </a:p>
          <a:p>
            <a:pPr indent="450215" algn="just">
              <a:spcAft>
                <a:spcPts val="0"/>
              </a:spcAft>
            </a:pPr>
            <a:r>
              <a:rPr lang="ru-RU" sz="2000" dirty="0" smtClean="0">
                <a:solidFill>
                  <a:schemeClr val="bg1"/>
                </a:solidFill>
                <a:effectLst/>
                <a:latin typeface="Times New Roman"/>
                <a:ea typeface="Times New Roman"/>
                <a:cs typeface="Times New Roman"/>
              </a:rPr>
              <a:t>химической</a:t>
            </a:r>
            <a:endParaRPr lang="ru-RU" sz="2000" dirty="0" smtClean="0">
              <a:solidFill>
                <a:schemeClr val="bg1"/>
              </a:solidFill>
              <a:effectLst/>
              <a:latin typeface="Calibri"/>
              <a:ea typeface="Calibri"/>
              <a:cs typeface="Times New Roman"/>
            </a:endParaRPr>
          </a:p>
          <a:p>
            <a:pPr indent="450215" algn="just">
              <a:spcAft>
                <a:spcPts val="0"/>
              </a:spcAft>
            </a:pPr>
            <a:r>
              <a:rPr lang="ru-RU" sz="2000" dirty="0" smtClean="0">
                <a:solidFill>
                  <a:schemeClr val="bg1"/>
                </a:solidFill>
                <a:effectLst/>
                <a:latin typeface="Times New Roman"/>
                <a:ea typeface="Times New Roman"/>
                <a:cs typeface="Times New Roman"/>
              </a:rPr>
              <a:t>токсичной</a:t>
            </a:r>
            <a:endParaRPr lang="ru-RU" sz="2000" dirty="0" smtClean="0">
              <a:solidFill>
                <a:schemeClr val="bg1"/>
              </a:solidFill>
              <a:effectLst/>
              <a:latin typeface="Calibri"/>
              <a:ea typeface="Calibri"/>
              <a:cs typeface="Times New Roman"/>
            </a:endParaRPr>
          </a:p>
          <a:p>
            <a:pPr indent="450215" algn="just">
              <a:spcAft>
                <a:spcPts val="0"/>
              </a:spcAft>
            </a:pPr>
            <a:r>
              <a:rPr lang="ru-RU" sz="2000" dirty="0" smtClean="0">
                <a:solidFill>
                  <a:schemeClr val="bg1"/>
                </a:solidFill>
                <a:effectLst/>
                <a:latin typeface="Times New Roman"/>
                <a:ea typeface="Times New Roman"/>
                <a:cs typeface="Times New Roman"/>
              </a:rPr>
              <a:t>психической к др.</a:t>
            </a:r>
            <a:endParaRPr lang="ru-RU" sz="2000" dirty="0" smtClean="0">
              <a:solidFill>
                <a:schemeClr val="bg1"/>
              </a:solidFill>
              <a:effectLst/>
              <a:latin typeface="Calibri"/>
              <a:ea typeface="Calibri"/>
              <a:cs typeface="Times New Roman"/>
            </a:endParaRPr>
          </a:p>
          <a:p>
            <a:pPr indent="450215" algn="just">
              <a:spcAft>
                <a:spcPts val="0"/>
              </a:spcAft>
            </a:pPr>
            <a:r>
              <a:rPr lang="ru-RU" sz="2000" dirty="0" smtClean="0">
                <a:solidFill>
                  <a:schemeClr val="bg1"/>
                </a:solidFill>
                <a:effectLst/>
                <a:latin typeface="Times New Roman"/>
                <a:ea typeface="Times New Roman"/>
                <a:cs typeface="Times New Roman"/>
              </a:rPr>
              <a:t>в результате которой человек утрачивает свою трудоспособность на кратковременный или длительный период.</a:t>
            </a:r>
            <a:endParaRPr lang="ru-RU" sz="2000" dirty="0" smtClean="0">
              <a:solidFill>
                <a:schemeClr val="bg1"/>
              </a:solidFill>
              <a:effectLst/>
              <a:latin typeface="Calibri"/>
              <a:ea typeface="Calibri"/>
              <a:cs typeface="Times New Roman"/>
            </a:endParaRPr>
          </a:p>
          <a:p>
            <a:pPr indent="450215" algn="just">
              <a:spcAft>
                <a:spcPts val="0"/>
              </a:spcAft>
            </a:pPr>
            <a:r>
              <a:rPr lang="ru-RU" sz="2000" b="1" dirty="0" smtClean="0">
                <a:solidFill>
                  <a:schemeClr val="bg1"/>
                </a:solidFill>
                <a:effectLst/>
                <a:latin typeface="Times New Roman"/>
                <a:ea typeface="Times New Roman"/>
                <a:cs typeface="Times New Roman"/>
              </a:rPr>
              <a:t>Расследованию и учету подлежат несчастные случаи:</a:t>
            </a:r>
            <a:endParaRPr lang="ru-RU" sz="2000" dirty="0" smtClean="0">
              <a:solidFill>
                <a:schemeClr val="bg1"/>
              </a:solidFill>
              <a:effectLst/>
              <a:latin typeface="Calibri"/>
              <a:ea typeface="Calibri"/>
              <a:cs typeface="Times New Roman"/>
            </a:endParaRPr>
          </a:p>
          <a:p>
            <a:pPr indent="450215" algn="just">
              <a:spcAft>
                <a:spcPts val="0"/>
              </a:spcAft>
            </a:pPr>
            <a:r>
              <a:rPr lang="ru-RU" sz="2000" dirty="0" smtClean="0">
                <a:solidFill>
                  <a:schemeClr val="bg1"/>
                </a:solidFill>
                <a:effectLst/>
                <a:latin typeface="Times New Roman"/>
                <a:ea typeface="Times New Roman"/>
                <a:cs typeface="Times New Roman"/>
              </a:rPr>
              <a:t>- Травмы, отравления, тепловые удары, взрывы, аварии, разрушения зданий, сооружений и конструкций, ожоги, обморожения, утопления, поражения электротоком и молнией, повреждения в результате контакта с животными, насекомыми и пресмыкающимися, а также иные повреждения здоровья при стихийных бедствиях (</a:t>
            </a:r>
            <a:r>
              <a:rPr lang="ru-RU" sz="2000" dirty="0" err="1" smtClean="0">
                <a:solidFill>
                  <a:schemeClr val="bg1"/>
                </a:solidFill>
                <a:effectLst/>
                <a:latin typeface="Times New Roman"/>
                <a:ea typeface="Times New Roman"/>
                <a:cs typeface="Times New Roman"/>
              </a:rPr>
              <a:t>землятресениях</a:t>
            </a:r>
            <a:r>
              <a:rPr lang="ru-RU" sz="2000" dirty="0" smtClean="0">
                <a:solidFill>
                  <a:schemeClr val="bg1"/>
                </a:solidFill>
                <a:effectLst/>
                <a:latin typeface="Times New Roman"/>
                <a:ea typeface="Times New Roman"/>
                <a:cs typeface="Times New Roman"/>
              </a:rPr>
              <a:t>, оползнях, наводнениях, ураганах и </a:t>
            </a:r>
            <a:r>
              <a:rPr lang="ru-RU" sz="2000" dirty="0" err="1" smtClean="0">
                <a:solidFill>
                  <a:schemeClr val="bg1"/>
                </a:solidFill>
                <a:effectLst/>
                <a:latin typeface="Times New Roman"/>
                <a:ea typeface="Times New Roman"/>
                <a:cs typeface="Times New Roman"/>
              </a:rPr>
              <a:t>др</a:t>
            </a:r>
            <a:r>
              <a:rPr lang="ru-RU" sz="2000" dirty="0" smtClean="0">
                <a:solidFill>
                  <a:schemeClr val="bg1"/>
                </a:solidFill>
                <a:effectLst/>
                <a:latin typeface="Times New Roman"/>
                <a:ea typeface="Times New Roman"/>
                <a:cs typeface="Times New Roman"/>
              </a:rPr>
              <a:t>), происшедшие при выполнении трудовых обязанностей (а также в командировках) на территории предприятия и за ее пределами;</a:t>
            </a:r>
            <a:endParaRPr lang="ru-RU" sz="2000" dirty="0">
              <a:solidFill>
                <a:schemeClr val="bg1"/>
              </a:solidFill>
              <a:effectLst/>
              <a:latin typeface="Calibri"/>
              <a:ea typeface="Calibri"/>
              <a:cs typeface="Times New Roman"/>
            </a:endParaRPr>
          </a:p>
        </p:txBody>
      </p:sp>
    </p:spTree>
    <p:extLst>
      <p:ext uri="{BB962C8B-B14F-4D97-AF65-F5344CB8AC3E}">
        <p14:creationId xmlns:p14="http://schemas.microsoft.com/office/powerpoint/2010/main" val="39259836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61663"/>
            <a:ext cx="8856984" cy="55217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596198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0"/>
            <a:ext cx="8856984" cy="5632311"/>
          </a:xfrm>
          <a:prstGeom prst="rect">
            <a:avLst/>
          </a:prstGeom>
        </p:spPr>
        <p:txBody>
          <a:bodyPr wrap="square">
            <a:spAutoFit/>
          </a:bodyPr>
          <a:lstStyle/>
          <a:p>
            <a:pPr indent="719138" algn="just">
              <a:spcAft>
                <a:spcPts val="0"/>
              </a:spcAft>
            </a:pPr>
            <a:r>
              <a:rPr lang="ru-RU" dirty="0" smtClean="0">
                <a:solidFill>
                  <a:schemeClr val="bg1"/>
                </a:solidFill>
                <a:effectLst/>
                <a:latin typeface="Times New Roman"/>
                <a:ea typeface="Times New Roman"/>
                <a:cs typeface="Times New Roman"/>
              </a:rPr>
              <a:t>- При совершении каких-либо действий в интересах предприятия, хотя и без поручения работодателя;</a:t>
            </a:r>
            <a:endParaRPr lang="ru-RU" sz="1400" dirty="0" smtClean="0">
              <a:solidFill>
                <a:schemeClr val="bg1"/>
              </a:solidFill>
              <a:effectLst/>
              <a:latin typeface="Calibri"/>
              <a:ea typeface="Calibri"/>
              <a:cs typeface="Times New Roman"/>
            </a:endParaRPr>
          </a:p>
          <a:p>
            <a:pPr indent="719138" algn="just">
              <a:spcAft>
                <a:spcPts val="0"/>
              </a:spcAft>
            </a:pPr>
            <a:r>
              <a:rPr lang="ru-RU" dirty="0" smtClean="0">
                <a:solidFill>
                  <a:schemeClr val="bg1"/>
                </a:solidFill>
                <a:effectLst/>
                <a:latin typeface="Times New Roman"/>
                <a:ea typeface="Times New Roman"/>
                <a:cs typeface="Times New Roman"/>
              </a:rPr>
              <a:t>- При дорожно-транспортном происшествии, на железнодорожном, воздушном, морском и речном транспорте, электротранспорте;</a:t>
            </a:r>
            <a:endParaRPr lang="ru-RU" sz="1400" dirty="0" smtClean="0">
              <a:solidFill>
                <a:schemeClr val="bg1"/>
              </a:solidFill>
              <a:effectLst/>
              <a:latin typeface="Calibri"/>
              <a:ea typeface="Calibri"/>
              <a:cs typeface="Times New Roman"/>
            </a:endParaRPr>
          </a:p>
          <a:p>
            <a:pPr indent="719138" algn="just">
              <a:spcAft>
                <a:spcPts val="0"/>
              </a:spcAft>
            </a:pPr>
            <a:r>
              <a:rPr lang="ru-RU" dirty="0" smtClean="0">
                <a:solidFill>
                  <a:schemeClr val="bg1"/>
                </a:solidFill>
                <a:effectLst/>
                <a:latin typeface="Times New Roman"/>
                <a:ea typeface="Times New Roman"/>
                <a:cs typeface="Times New Roman"/>
              </a:rPr>
              <a:t>- В пути на работу или с работы на транспорте предприятия, сторонней организации, предоставившей его согласно договору (заявке);</a:t>
            </a:r>
            <a:endParaRPr lang="ru-RU" sz="1400" dirty="0" smtClean="0">
              <a:solidFill>
                <a:schemeClr val="bg1"/>
              </a:solidFill>
              <a:effectLst/>
              <a:latin typeface="Calibri"/>
              <a:ea typeface="Calibri"/>
              <a:cs typeface="Times New Roman"/>
            </a:endParaRPr>
          </a:p>
          <a:p>
            <a:pPr indent="719138" algn="just">
              <a:spcAft>
                <a:spcPts val="0"/>
              </a:spcAft>
            </a:pPr>
            <a:r>
              <a:rPr lang="ru-RU" dirty="0" smtClean="0">
                <a:solidFill>
                  <a:schemeClr val="bg1"/>
                </a:solidFill>
                <a:effectLst/>
                <a:latin typeface="Times New Roman"/>
                <a:ea typeface="Times New Roman"/>
                <a:cs typeface="Times New Roman"/>
              </a:rPr>
              <a:t>- В рабочее время на транспорте на личном транспорте при наличии распоряжения работодателя о предоставлении права использования его для служебных поездок;</a:t>
            </a:r>
            <a:endParaRPr lang="ru-RU" sz="1400" dirty="0" smtClean="0">
              <a:solidFill>
                <a:schemeClr val="bg1"/>
              </a:solidFill>
              <a:effectLst/>
              <a:latin typeface="Calibri"/>
              <a:ea typeface="Calibri"/>
              <a:cs typeface="Times New Roman"/>
            </a:endParaRPr>
          </a:p>
          <a:p>
            <a:pPr indent="719138" algn="just">
              <a:spcAft>
                <a:spcPts val="0"/>
              </a:spcAft>
            </a:pPr>
            <a:r>
              <a:rPr lang="ru-RU" dirty="0" smtClean="0">
                <a:solidFill>
                  <a:schemeClr val="bg1"/>
                </a:solidFill>
                <a:effectLst/>
                <a:latin typeface="Times New Roman"/>
                <a:ea typeface="Times New Roman"/>
                <a:cs typeface="Times New Roman"/>
              </a:rPr>
              <a:t>- В рабочее время на транспорте или по пути следования пешком с работником по заданию работодателя, а также с работником, чья деятельность связана с передвижением между объектами обслуживания;</a:t>
            </a:r>
            <a:endParaRPr lang="ru-RU" sz="1400" dirty="0" smtClean="0">
              <a:solidFill>
                <a:schemeClr val="bg1"/>
              </a:solidFill>
              <a:effectLst/>
              <a:latin typeface="Calibri"/>
              <a:ea typeface="Calibri"/>
              <a:cs typeface="Times New Roman"/>
            </a:endParaRPr>
          </a:p>
          <a:p>
            <a:pPr indent="719138" algn="just">
              <a:spcAft>
                <a:spcPts val="0"/>
              </a:spcAft>
            </a:pPr>
            <a:r>
              <a:rPr lang="ru-RU" dirty="0" smtClean="0">
                <a:solidFill>
                  <a:schemeClr val="bg1"/>
                </a:solidFill>
                <a:effectLst/>
                <a:latin typeface="Times New Roman"/>
                <a:ea typeface="Times New Roman"/>
                <a:cs typeface="Times New Roman"/>
              </a:rPr>
              <a:t>- При проведении субботника (воскресника) независимо от места проведения, оказания шефской помощи предприятиями;</a:t>
            </a:r>
            <a:endParaRPr lang="ru-RU" sz="1400" dirty="0" smtClean="0">
              <a:solidFill>
                <a:schemeClr val="bg1"/>
              </a:solidFill>
              <a:effectLst/>
              <a:latin typeface="Calibri"/>
              <a:ea typeface="Calibri"/>
              <a:cs typeface="Times New Roman"/>
            </a:endParaRPr>
          </a:p>
          <a:p>
            <a:pPr indent="719138" algn="just">
              <a:spcAft>
                <a:spcPts val="0"/>
              </a:spcAft>
            </a:pPr>
            <a:r>
              <a:rPr lang="ru-RU" dirty="0" smtClean="0">
                <a:solidFill>
                  <a:schemeClr val="bg1"/>
                </a:solidFill>
                <a:effectLst/>
                <a:latin typeface="Times New Roman"/>
                <a:ea typeface="Times New Roman"/>
                <a:cs typeface="Times New Roman"/>
              </a:rPr>
              <a:t>- В рабочее время нанесение телесных повреждений другим лицом при исполнении трудовых обязанностей;</a:t>
            </a:r>
            <a:endParaRPr lang="ru-RU" sz="1400" dirty="0" smtClean="0">
              <a:solidFill>
                <a:schemeClr val="bg1"/>
              </a:solidFill>
              <a:effectLst/>
              <a:latin typeface="Calibri"/>
              <a:ea typeface="Calibri"/>
              <a:cs typeface="Times New Roman"/>
            </a:endParaRPr>
          </a:p>
          <a:p>
            <a:pPr indent="719138" algn="just">
              <a:spcAft>
                <a:spcPts val="0"/>
              </a:spcAft>
            </a:pPr>
            <a:r>
              <a:rPr lang="ru-RU" dirty="0" smtClean="0">
                <a:solidFill>
                  <a:schemeClr val="bg1"/>
                </a:solidFill>
                <a:effectLst/>
                <a:latin typeface="Times New Roman"/>
                <a:ea typeface="Times New Roman"/>
                <a:cs typeface="Times New Roman"/>
              </a:rPr>
              <a:t>- На транспортном средстве, территории вахтового поселка или арендного помещения с работником, находящимся на сменном отдыхе (проводник, работник рефрижераторской бригады, шофер-сменщик, работники морских и речных судов, а также с работающими вахтово-экспедиционным методом и </a:t>
            </a:r>
            <a:r>
              <a:rPr lang="ru-RU" dirty="0" err="1" smtClean="0">
                <a:solidFill>
                  <a:schemeClr val="bg1"/>
                </a:solidFill>
                <a:effectLst/>
                <a:latin typeface="Times New Roman"/>
                <a:ea typeface="Times New Roman"/>
                <a:cs typeface="Times New Roman"/>
              </a:rPr>
              <a:t>др</a:t>
            </a:r>
            <a:r>
              <a:rPr lang="ru-RU" dirty="0" smtClean="0">
                <a:solidFill>
                  <a:schemeClr val="bg1"/>
                </a:solidFill>
                <a:effectLst/>
                <a:latin typeface="Times New Roman"/>
                <a:ea typeface="Times New Roman"/>
                <a:cs typeface="Times New Roman"/>
              </a:rPr>
              <a:t>).</a:t>
            </a:r>
            <a:endParaRPr lang="ru-RU" sz="1400" dirty="0">
              <a:solidFill>
                <a:schemeClr val="bg1"/>
              </a:solidFill>
              <a:effectLst/>
              <a:latin typeface="Calibri"/>
              <a:ea typeface="Calibri"/>
              <a:cs typeface="Times New Roman"/>
            </a:endParaRPr>
          </a:p>
        </p:txBody>
      </p:sp>
    </p:spTree>
    <p:extLst>
      <p:ext uri="{BB962C8B-B14F-4D97-AF65-F5344CB8AC3E}">
        <p14:creationId xmlns:p14="http://schemas.microsoft.com/office/powerpoint/2010/main" val="20461415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66125" y="265212"/>
            <a:ext cx="8856984" cy="5324535"/>
          </a:xfrm>
          <a:prstGeom prst="rect">
            <a:avLst/>
          </a:prstGeom>
        </p:spPr>
        <p:txBody>
          <a:bodyPr wrap="square">
            <a:spAutoFit/>
          </a:bodyPr>
          <a:lstStyle/>
          <a:p>
            <a:pPr indent="450215" algn="just">
              <a:spcAft>
                <a:spcPts val="0"/>
              </a:spcAft>
            </a:pPr>
            <a:r>
              <a:rPr lang="ru-RU" sz="2000" b="1" dirty="0" smtClean="0">
                <a:solidFill>
                  <a:schemeClr val="bg1"/>
                </a:solidFill>
                <a:effectLst/>
                <a:latin typeface="Times New Roman"/>
                <a:ea typeface="Times New Roman"/>
                <a:cs typeface="Times New Roman"/>
              </a:rPr>
              <a:t>Не подлежат расследованию и учету</a:t>
            </a:r>
            <a:r>
              <a:rPr lang="ru-RU" sz="2000" dirty="0" smtClean="0">
                <a:solidFill>
                  <a:schemeClr val="bg1"/>
                </a:solidFill>
                <a:effectLst/>
                <a:latin typeface="Times New Roman"/>
                <a:ea typeface="Times New Roman"/>
                <a:cs typeface="Times New Roman"/>
              </a:rPr>
              <a:t> случаи естественной смерти, самоубийства, умышленного повреждения своего здоровья пострадавшим, а также травмы, полученные пострадавшим при совершении им преступления (по заключению судебно-медицинской экспертизы или справки следственных органов и др.).</a:t>
            </a:r>
            <a:endParaRPr lang="ru-RU" sz="2000" dirty="0" smtClean="0">
              <a:solidFill>
                <a:schemeClr val="bg1"/>
              </a:solidFill>
              <a:effectLst/>
              <a:latin typeface="Calibri"/>
              <a:ea typeface="Calibri"/>
              <a:cs typeface="Times New Roman"/>
            </a:endParaRPr>
          </a:p>
          <a:p>
            <a:pPr indent="450215" algn="just">
              <a:spcAft>
                <a:spcPts val="0"/>
              </a:spcAft>
            </a:pPr>
            <a:r>
              <a:rPr lang="ru-RU" sz="2000" dirty="0" smtClean="0">
                <a:solidFill>
                  <a:schemeClr val="bg1"/>
                </a:solidFill>
                <a:effectLst/>
                <a:latin typeface="Times New Roman"/>
                <a:ea typeface="Times New Roman"/>
                <a:cs typeface="Times New Roman"/>
              </a:rPr>
              <a:t>Несчастный случай на производстве, вызвавший у работника потерю трудоспособности не менее одного дня или необходимость его перевода на другую более легкую работу в соответствии с медицинским заключением оформляется актом формы Н-1.</a:t>
            </a:r>
            <a:endParaRPr lang="ru-RU" sz="2000" dirty="0" smtClean="0">
              <a:solidFill>
                <a:schemeClr val="bg1"/>
              </a:solidFill>
              <a:effectLst/>
              <a:latin typeface="Calibri"/>
              <a:ea typeface="Calibri"/>
              <a:cs typeface="Times New Roman"/>
            </a:endParaRPr>
          </a:p>
          <a:p>
            <a:pPr indent="450215" algn="just">
              <a:spcAft>
                <a:spcPts val="0"/>
              </a:spcAft>
            </a:pPr>
            <a:r>
              <a:rPr lang="ru-RU" sz="2000" dirty="0" smtClean="0">
                <a:solidFill>
                  <a:schemeClr val="bg1"/>
                </a:solidFill>
                <a:effectLst/>
                <a:latin typeface="Times New Roman"/>
                <a:ea typeface="Times New Roman"/>
                <a:cs typeface="Times New Roman"/>
              </a:rPr>
              <a:t>Работодатель </a:t>
            </a:r>
            <a:r>
              <a:rPr lang="ru-RU" sz="2000" b="1" dirty="0" smtClean="0">
                <a:solidFill>
                  <a:schemeClr val="bg1"/>
                </a:solidFill>
                <a:effectLst/>
                <a:latin typeface="Times New Roman"/>
                <a:ea typeface="Times New Roman"/>
                <a:cs typeface="Times New Roman"/>
              </a:rPr>
              <a:t>не позднее 3-х суток</a:t>
            </a:r>
            <a:r>
              <a:rPr lang="ru-RU" sz="2000" dirty="0" smtClean="0">
                <a:solidFill>
                  <a:schemeClr val="bg1"/>
                </a:solidFill>
                <a:effectLst/>
                <a:latin typeface="Times New Roman"/>
                <a:ea typeface="Times New Roman"/>
                <a:cs typeface="Times New Roman"/>
              </a:rPr>
              <a:t> после окончания расследования обязан выдать пострадавшему или лицу, представляющему его интересы, акт формы Н-1 о несчастном случае, оформленный на государственном или другом приемлемом языке.</a:t>
            </a:r>
            <a:endParaRPr lang="ru-RU" sz="2000" dirty="0" smtClean="0">
              <a:solidFill>
                <a:schemeClr val="bg1"/>
              </a:solidFill>
              <a:effectLst/>
              <a:latin typeface="Calibri"/>
              <a:ea typeface="Calibri"/>
              <a:cs typeface="Times New Roman"/>
            </a:endParaRPr>
          </a:p>
          <a:p>
            <a:pPr indent="450215" algn="just">
              <a:spcAft>
                <a:spcPts val="0"/>
              </a:spcAft>
            </a:pPr>
            <a:r>
              <a:rPr lang="ru-RU" sz="2000" dirty="0" smtClean="0">
                <a:solidFill>
                  <a:schemeClr val="bg1"/>
                </a:solidFill>
                <a:effectLst/>
                <a:latin typeface="Times New Roman"/>
                <a:ea typeface="Times New Roman"/>
                <a:cs typeface="Times New Roman"/>
              </a:rPr>
              <a:t>Ответственность за правильное и своевременное расследование и учет несчастных случаев на производстве, составление актов формы Н-1, разработку и реализацию мероприятий по устранению причин несчастного случая несет работодатель.</a:t>
            </a:r>
            <a:endParaRPr lang="ru-RU" sz="2000" dirty="0">
              <a:solidFill>
                <a:schemeClr val="bg1"/>
              </a:solidFill>
              <a:effectLst/>
              <a:latin typeface="Calibri"/>
              <a:ea typeface="Calibri"/>
              <a:cs typeface="Times New Roman"/>
            </a:endParaRPr>
          </a:p>
        </p:txBody>
      </p:sp>
    </p:spTree>
    <p:extLst>
      <p:ext uri="{BB962C8B-B14F-4D97-AF65-F5344CB8AC3E}">
        <p14:creationId xmlns:p14="http://schemas.microsoft.com/office/powerpoint/2010/main" val="10321585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93204"/>
            <a:ext cx="8928992" cy="54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56375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0"/>
            <a:ext cx="7121277"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24340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
            <a:ext cx="6115124" cy="5715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79190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Объект 2"/>
          <p:cNvGraphicFramePr>
            <a:graphicFrameLocks noChangeAspect="1"/>
          </p:cNvGraphicFramePr>
          <p:nvPr>
            <p:extLst>
              <p:ext uri="{D42A27DB-BD31-4B8C-83A1-F6EECF244321}">
                <p14:modId xmlns:p14="http://schemas.microsoft.com/office/powerpoint/2010/main" val="2220131154"/>
              </p:ext>
            </p:extLst>
          </p:nvPr>
        </p:nvGraphicFramePr>
        <p:xfrm>
          <a:off x="539552" y="1"/>
          <a:ext cx="8208912" cy="5593804"/>
        </p:xfrm>
        <a:graphic>
          <a:graphicData uri="http://schemas.openxmlformats.org/presentationml/2006/ole">
            <mc:AlternateContent xmlns:mc="http://schemas.openxmlformats.org/markup-compatibility/2006">
              <mc:Choice xmlns:v="urn:schemas-microsoft-com:vml" Requires="v">
                <p:oleObj spid="_x0000_s21518" name="Документ" r:id="rId3" imgW="6082484" imgH="9227814" progId="Word.Document.12">
                  <p:embed/>
                </p:oleObj>
              </mc:Choice>
              <mc:Fallback>
                <p:oleObj name="Документ" r:id="rId3" imgW="6082484" imgH="9227814" progId="Word.Document.12">
                  <p:embed/>
                  <p:pic>
                    <p:nvPicPr>
                      <p:cNvPr id="0" name=""/>
                      <p:cNvPicPr/>
                      <p:nvPr/>
                    </p:nvPicPr>
                    <p:blipFill>
                      <a:blip r:embed="rId4"/>
                      <a:stretch>
                        <a:fillRect/>
                      </a:stretch>
                    </p:blipFill>
                    <p:spPr>
                      <a:xfrm>
                        <a:off x="539552" y="1"/>
                        <a:ext cx="8208912" cy="5593804"/>
                      </a:xfrm>
                      <a:prstGeom prst="rect">
                        <a:avLst/>
                      </a:prstGeom>
                    </p:spPr>
                  </p:pic>
                </p:oleObj>
              </mc:Fallback>
            </mc:AlternateContent>
          </a:graphicData>
        </a:graphic>
      </p:graphicFrame>
    </p:spTree>
    <p:extLst>
      <p:ext uri="{BB962C8B-B14F-4D97-AF65-F5344CB8AC3E}">
        <p14:creationId xmlns:p14="http://schemas.microsoft.com/office/powerpoint/2010/main" val="291984719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32478"/>
            <a:ext cx="8856984" cy="5632311"/>
          </a:xfrm>
          <a:prstGeom prst="rect">
            <a:avLst/>
          </a:prstGeom>
        </p:spPr>
        <p:txBody>
          <a:bodyPr wrap="square">
            <a:spAutoFit/>
          </a:bodyPr>
          <a:lstStyle/>
          <a:p>
            <a:pPr indent="450215" algn="ctr">
              <a:spcAft>
                <a:spcPts val="0"/>
              </a:spcAft>
            </a:pPr>
            <a:r>
              <a:rPr lang="ru-RU" b="1" dirty="0" smtClean="0">
                <a:solidFill>
                  <a:schemeClr val="bg1"/>
                </a:solidFill>
                <a:effectLst/>
                <a:latin typeface="Times New Roman"/>
                <a:ea typeface="Times New Roman"/>
                <a:cs typeface="Times New Roman"/>
              </a:rPr>
              <a:t>Порядок расследования и учета несчастных случаев</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Times New Roman"/>
                <a:cs typeface="Times New Roman"/>
              </a:rPr>
              <a:t>О каждом несчастном случае на производстве пострадавший или очевидец должен немедленно сообщить руководителю подразделения (цеха), а последний должен:</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Times New Roman"/>
                <a:cs typeface="Times New Roman"/>
              </a:rPr>
              <a:t>- Срочно оказать первую медицинскую помощь пострадавшему и организовать его доставку в медсанчасть или в другое лечебное учреждение.</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Times New Roman"/>
                <a:cs typeface="Times New Roman"/>
              </a:rPr>
              <a:t>- Сохранить до начала работы комиссии по расследованию обстановку на рабочем месте и состояние оборудования таким, каким оно было в момент происшествия (если это не угрожает жизни и здоровью окружающих работников и не приведет к аварии).</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Times New Roman"/>
                <a:cs typeface="Times New Roman"/>
              </a:rPr>
              <a:t>- Руководитель предприятия (цеха), где произошел несчастный случай, обязан немедленно сообщить о случившемся работодателю в профсоюзный комитет.</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Times New Roman"/>
                <a:cs typeface="Times New Roman"/>
              </a:rPr>
              <a:t>- Медсанчасть (здравпункт, поликлиника) предприятия в течении суток информирует работодателя и профсоюзный комитет о каждом несчастном случае, происшедшем с работниками, обратившимися за помощью, в том числе о несчастных случаях, происшедших с командировочными и работниками посторонних организаций, производящими работы на производственных объектах предприятия.</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Times New Roman"/>
                <a:cs typeface="Times New Roman"/>
              </a:rPr>
              <a:t>По приказу работодателя создается комиссия в составе представителей работодателя и профсоюзного комитета или иного представительского органа работников.</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Times New Roman"/>
                <a:cs typeface="Times New Roman"/>
              </a:rPr>
              <a:t>Руководитель, непосредственно отвечающий за безопасность труда на производстве, в расследовании не участвует.</a:t>
            </a:r>
            <a:endParaRPr lang="ru-RU" sz="1400" dirty="0">
              <a:solidFill>
                <a:schemeClr val="bg1"/>
              </a:solidFill>
              <a:effectLst/>
              <a:latin typeface="Calibri"/>
              <a:ea typeface="Calibri"/>
              <a:cs typeface="Times New Roman"/>
            </a:endParaRPr>
          </a:p>
        </p:txBody>
      </p:sp>
    </p:spTree>
    <p:extLst>
      <p:ext uri="{BB962C8B-B14F-4D97-AF65-F5344CB8AC3E}">
        <p14:creationId xmlns:p14="http://schemas.microsoft.com/office/powerpoint/2010/main" val="220271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0"/>
            <a:ext cx="8928992" cy="2862322"/>
          </a:xfrm>
          <a:prstGeom prst="rect">
            <a:avLst/>
          </a:prstGeom>
        </p:spPr>
        <p:txBody>
          <a:bodyPr wrap="square">
            <a:spAutoFit/>
          </a:bodyPr>
          <a:lstStyle/>
          <a:p>
            <a:pPr indent="450215" algn="just">
              <a:spcAft>
                <a:spcPts val="0"/>
              </a:spcAft>
            </a:pPr>
            <a:r>
              <a:rPr lang="ru-RU" spc="10" dirty="0" smtClean="0">
                <a:solidFill>
                  <a:srgbClr val="000000"/>
                </a:solidFill>
                <a:effectLst/>
                <a:latin typeface="Times New Roman"/>
                <a:ea typeface="Times New Roman"/>
                <a:cs typeface="Times New Roman"/>
              </a:rPr>
              <a:t>Еще одну группу нормативно-технической документации составляют различные Правила, Положения и Инструкции. Разра</a:t>
            </a:r>
            <a:r>
              <a:rPr lang="ru-RU" dirty="0" smtClean="0">
                <a:solidFill>
                  <a:srgbClr val="000000"/>
                </a:solidFill>
                <a:effectLst/>
                <a:latin typeface="Times New Roman"/>
                <a:ea typeface="Times New Roman"/>
                <a:cs typeface="Times New Roman"/>
              </a:rPr>
              <a:t>батывают и утверждают эти документы министерства, ведомства, </a:t>
            </a:r>
            <a:r>
              <a:rPr lang="ru-RU" spc="-20" dirty="0" smtClean="0">
                <a:solidFill>
                  <a:srgbClr val="000000"/>
                </a:solidFill>
                <a:effectLst/>
                <a:latin typeface="Times New Roman"/>
                <a:ea typeface="Times New Roman"/>
                <a:cs typeface="Times New Roman"/>
              </a:rPr>
              <a:t>органы Государственного надзора.</a:t>
            </a:r>
            <a:endParaRPr lang="ru-RU" sz="1400" dirty="0" smtClean="0">
              <a:effectLst/>
              <a:latin typeface="Calibri"/>
              <a:ea typeface="Calibri"/>
              <a:cs typeface="Times New Roman"/>
            </a:endParaRPr>
          </a:p>
          <a:p>
            <a:pPr indent="450215" algn="just">
              <a:spcAft>
                <a:spcPts val="0"/>
              </a:spcAft>
            </a:pPr>
            <a:r>
              <a:rPr lang="ru-RU" spc="30" dirty="0" smtClean="0">
                <a:solidFill>
                  <a:srgbClr val="000000"/>
                </a:solidFill>
                <a:effectLst/>
                <a:latin typeface="Times New Roman"/>
                <a:ea typeface="Times New Roman"/>
                <a:cs typeface="Times New Roman"/>
              </a:rPr>
              <a:t>Срок действия нормативных документов обычно составляет </a:t>
            </a:r>
            <a:r>
              <a:rPr lang="ru-RU" spc="5" dirty="0" smtClean="0">
                <a:solidFill>
                  <a:srgbClr val="000000"/>
                </a:solidFill>
                <a:effectLst/>
                <a:latin typeface="Times New Roman"/>
                <a:ea typeface="Times New Roman"/>
                <a:cs typeface="Times New Roman"/>
              </a:rPr>
              <a:t>5 лет, местных — 3 года. После чего эти документы пересматри­</a:t>
            </a:r>
            <a:r>
              <a:rPr lang="ru-RU" spc="20" dirty="0" smtClean="0">
                <a:solidFill>
                  <a:srgbClr val="000000"/>
                </a:solidFill>
                <a:effectLst/>
                <a:latin typeface="Times New Roman"/>
                <a:ea typeface="Times New Roman"/>
                <a:cs typeface="Times New Roman"/>
              </a:rPr>
              <a:t>вают и срок действия продлевают на 5 лет или они утрачивают </a:t>
            </a:r>
            <a:r>
              <a:rPr lang="ru-RU" dirty="0" smtClean="0">
                <a:solidFill>
                  <a:srgbClr val="000000"/>
                </a:solidFill>
                <a:effectLst/>
                <a:latin typeface="Times New Roman"/>
                <a:ea typeface="Times New Roman"/>
                <a:cs typeface="Times New Roman"/>
              </a:rPr>
              <a:t>силу вообще.</a:t>
            </a:r>
            <a:endParaRPr lang="ru-RU" sz="1400" dirty="0" smtClean="0">
              <a:effectLst/>
              <a:latin typeface="Calibri"/>
              <a:ea typeface="Calibri"/>
              <a:cs typeface="Times New Roman"/>
            </a:endParaRPr>
          </a:p>
          <a:p>
            <a:pPr indent="450215" algn="just">
              <a:spcAft>
                <a:spcPts val="0"/>
              </a:spcAft>
            </a:pPr>
            <a:r>
              <a:rPr lang="ru-RU" spc="20" dirty="0" smtClean="0">
                <a:solidFill>
                  <a:srgbClr val="000000"/>
                </a:solidFill>
                <a:effectLst/>
                <a:latin typeface="Times New Roman"/>
                <a:ea typeface="Times New Roman"/>
                <a:cs typeface="Times New Roman"/>
              </a:rPr>
              <a:t>В настоящее время в Республике Узбекистан приняты следующие законы: «О защите населения и территорий от чрезвычайных </a:t>
            </a:r>
            <a:r>
              <a:rPr lang="ru-RU" spc="15" dirty="0" smtClean="0">
                <a:solidFill>
                  <a:srgbClr val="000000"/>
                </a:solidFill>
                <a:effectLst/>
                <a:latin typeface="Times New Roman"/>
                <a:ea typeface="Times New Roman"/>
                <a:cs typeface="Times New Roman"/>
              </a:rPr>
              <a:t>ситуаций природного и техногенного характера», «О пожарной </a:t>
            </a:r>
            <a:r>
              <a:rPr lang="ru-RU" spc="50" dirty="0" smtClean="0">
                <a:solidFill>
                  <a:srgbClr val="000000"/>
                </a:solidFill>
                <a:effectLst/>
                <a:latin typeface="Times New Roman"/>
                <a:ea typeface="Times New Roman"/>
                <a:cs typeface="Times New Roman"/>
              </a:rPr>
              <a:t>безопасности», «О радиационной безопасности населения», </a:t>
            </a:r>
            <a:r>
              <a:rPr lang="ru-RU" spc="20" dirty="0" smtClean="0">
                <a:solidFill>
                  <a:srgbClr val="000000"/>
                </a:solidFill>
                <a:effectLst/>
                <a:latin typeface="Times New Roman"/>
                <a:ea typeface="Times New Roman"/>
                <a:cs typeface="Times New Roman"/>
              </a:rPr>
              <a:t>«Об использовании атомной энергии». </a:t>
            </a:r>
            <a:endParaRPr lang="ru-RU" sz="1400" dirty="0">
              <a:effectLst/>
              <a:latin typeface="Calibri"/>
              <a:ea typeface="Calibri"/>
              <a:cs typeface="Times New Roman"/>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588" y="2862322"/>
            <a:ext cx="7416824" cy="27017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465836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149"/>
          <a:stretch/>
        </p:blipFill>
        <p:spPr bwMode="auto">
          <a:xfrm>
            <a:off x="251520" y="193203"/>
            <a:ext cx="8640960" cy="53726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43775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38538" y="122974"/>
            <a:ext cx="8928992" cy="5586145"/>
          </a:xfrm>
          <a:prstGeom prst="rect">
            <a:avLst/>
          </a:prstGeom>
        </p:spPr>
        <p:txBody>
          <a:bodyPr wrap="square">
            <a:spAutoFit/>
          </a:bodyPr>
          <a:lstStyle/>
          <a:p>
            <a:pPr indent="450215" algn="just">
              <a:spcAft>
                <a:spcPts val="0"/>
              </a:spcAft>
            </a:pPr>
            <a:r>
              <a:rPr lang="ru-RU" sz="1700" b="1" dirty="0" smtClean="0">
                <a:solidFill>
                  <a:schemeClr val="bg1"/>
                </a:solidFill>
                <a:effectLst/>
                <a:latin typeface="Times New Roman"/>
                <a:ea typeface="Times New Roman"/>
                <a:cs typeface="Times New Roman"/>
              </a:rPr>
              <a:t>Комиссия должна:</a:t>
            </a:r>
            <a:endParaRPr lang="ru-RU" sz="1700" dirty="0" smtClean="0">
              <a:solidFill>
                <a:schemeClr val="bg1"/>
              </a:solidFill>
              <a:effectLst/>
              <a:latin typeface="Calibri"/>
              <a:ea typeface="Calibri"/>
              <a:cs typeface="Times New Roman"/>
            </a:endParaRPr>
          </a:p>
          <a:p>
            <a:pPr indent="450215" algn="just">
              <a:spcAft>
                <a:spcPts val="0"/>
              </a:spcAft>
            </a:pPr>
            <a:r>
              <a:rPr lang="ru-RU" sz="1700" b="1" dirty="0" smtClean="0">
                <a:solidFill>
                  <a:schemeClr val="bg1"/>
                </a:solidFill>
                <a:effectLst/>
                <a:latin typeface="Times New Roman"/>
                <a:ea typeface="Times New Roman"/>
                <a:cs typeface="Times New Roman"/>
              </a:rPr>
              <a:t>в течении трех суток</a:t>
            </a:r>
            <a:r>
              <a:rPr lang="ru-RU" sz="1700" dirty="0" smtClean="0">
                <a:solidFill>
                  <a:schemeClr val="bg1"/>
                </a:solidFill>
                <a:effectLst/>
                <a:latin typeface="Times New Roman"/>
                <a:ea typeface="Times New Roman"/>
                <a:cs typeface="Times New Roman"/>
              </a:rPr>
              <a:t> провести расследование несчастного случая, выявить и опросить очевидцев и лиц, допустивших нарушения правил по охране труда, стандартов безопасности труда, по возможности получить объяснение от пострадавшего.</a:t>
            </a:r>
            <a:endParaRPr lang="ru-RU" sz="1700" dirty="0" smtClean="0">
              <a:solidFill>
                <a:schemeClr val="bg1"/>
              </a:solidFill>
              <a:effectLst/>
              <a:latin typeface="Calibri"/>
              <a:ea typeface="Calibri"/>
              <a:cs typeface="Times New Roman"/>
            </a:endParaRPr>
          </a:p>
          <a:p>
            <a:pPr indent="450215" algn="just">
              <a:spcAft>
                <a:spcPts val="0"/>
              </a:spcAft>
            </a:pPr>
            <a:r>
              <a:rPr lang="ru-RU" sz="1700" dirty="0" smtClean="0">
                <a:solidFill>
                  <a:schemeClr val="bg1"/>
                </a:solidFill>
                <a:effectLst/>
                <a:latin typeface="Times New Roman"/>
                <a:ea typeface="Times New Roman"/>
                <a:cs typeface="Times New Roman"/>
              </a:rPr>
              <a:t>Составить акт формы Н-1 в трех экземплярах с указанием мер по устранению причин несчастного случая и, подписав, передать работодателю для утверждения.</a:t>
            </a:r>
            <a:endParaRPr lang="ru-RU" sz="1700" dirty="0" smtClean="0">
              <a:solidFill>
                <a:schemeClr val="bg1"/>
              </a:solidFill>
              <a:effectLst/>
              <a:latin typeface="Calibri"/>
              <a:ea typeface="Calibri"/>
              <a:cs typeface="Times New Roman"/>
            </a:endParaRPr>
          </a:p>
          <a:p>
            <a:pPr indent="450215" algn="just">
              <a:spcAft>
                <a:spcPts val="0"/>
              </a:spcAft>
            </a:pPr>
            <a:r>
              <a:rPr lang="ru-RU" sz="1700" dirty="0" smtClean="0">
                <a:solidFill>
                  <a:schemeClr val="bg1"/>
                </a:solidFill>
                <a:effectLst/>
                <a:latin typeface="Times New Roman"/>
                <a:ea typeface="Times New Roman"/>
                <a:cs typeface="Times New Roman"/>
              </a:rPr>
              <a:t>Работодатель принимает меры по устранению причин возникновения несчастного случая на производстве, в течении трех суток после окончания расследования утверждает акты формы Н-1 и направляет:</a:t>
            </a:r>
            <a:endParaRPr lang="ru-RU" sz="1700" dirty="0" smtClean="0">
              <a:solidFill>
                <a:schemeClr val="bg1"/>
              </a:solidFill>
              <a:effectLst/>
              <a:latin typeface="Calibri"/>
              <a:ea typeface="Calibri"/>
              <a:cs typeface="Times New Roman"/>
            </a:endParaRPr>
          </a:p>
          <a:p>
            <a:pPr indent="450215" algn="just">
              <a:spcAft>
                <a:spcPts val="0"/>
              </a:spcAft>
            </a:pPr>
            <a:r>
              <a:rPr lang="ru-RU" sz="1700" dirty="0" smtClean="0">
                <a:solidFill>
                  <a:schemeClr val="bg1"/>
                </a:solidFill>
                <a:effectLst/>
                <a:latin typeface="Times New Roman"/>
                <a:ea typeface="Times New Roman"/>
                <a:cs typeface="Times New Roman"/>
              </a:rPr>
              <a:t>пострадавшему или лицу, представляющему его интересы, руководителю службы охраны труда (инженеру, специалисту) предприятия с материалами расследования, государственному техническому инспектору труда.</a:t>
            </a:r>
            <a:endParaRPr lang="ru-RU" sz="1700" dirty="0" smtClean="0">
              <a:solidFill>
                <a:schemeClr val="bg1"/>
              </a:solidFill>
              <a:effectLst/>
              <a:latin typeface="Calibri"/>
              <a:ea typeface="Calibri"/>
              <a:cs typeface="Times New Roman"/>
            </a:endParaRPr>
          </a:p>
          <a:p>
            <a:pPr indent="450215" algn="just">
              <a:spcAft>
                <a:spcPts val="0"/>
              </a:spcAft>
            </a:pPr>
            <a:r>
              <a:rPr lang="ru-RU" sz="1700" b="1" dirty="0" smtClean="0">
                <a:solidFill>
                  <a:schemeClr val="bg1"/>
                </a:solidFill>
                <a:effectLst/>
                <a:latin typeface="Times New Roman"/>
                <a:ea typeface="Times New Roman"/>
                <a:cs typeface="Times New Roman"/>
              </a:rPr>
              <a:t>Несчастные случаи, оформленные актом формы Н-1, учитываются предприятием и регистрируются в журнале.</a:t>
            </a:r>
            <a:endParaRPr lang="ru-RU" sz="1700" dirty="0" smtClean="0">
              <a:solidFill>
                <a:schemeClr val="bg1"/>
              </a:solidFill>
              <a:effectLst/>
              <a:latin typeface="Calibri"/>
              <a:ea typeface="Calibri"/>
              <a:cs typeface="Times New Roman"/>
            </a:endParaRPr>
          </a:p>
          <a:p>
            <a:pPr indent="450215" algn="just">
              <a:spcAft>
                <a:spcPts val="0"/>
              </a:spcAft>
            </a:pPr>
            <a:r>
              <a:rPr lang="ru-RU" sz="1700" dirty="0" smtClean="0">
                <a:solidFill>
                  <a:schemeClr val="bg1"/>
                </a:solidFill>
                <a:effectLst/>
                <a:latin typeface="Times New Roman"/>
                <a:ea typeface="Times New Roman"/>
                <a:cs typeface="Times New Roman"/>
              </a:rPr>
              <a:t>Несчастный случай, о котором пострадавший или очевидцы не сообщили работодателю в течении рабочего времени или от которого потеря трудоспособности наступила не сразу, расследуется по заявлению пострадавшего или лица, представляющего его интересы, а также по требованию (главного) государственного технического инспектора труда в срок не более месяца со дня подачи заявления. Вопрос о составлении акта формы Н-1 решается после всесторонней проверки заявления о несчастном случае с учетом всех обстоятельств, показаний очевидцев и других доказательств.</a:t>
            </a:r>
            <a:endParaRPr lang="ru-RU" sz="1700" dirty="0">
              <a:solidFill>
                <a:schemeClr val="bg1"/>
              </a:solidFill>
              <a:effectLst/>
              <a:latin typeface="Calibri"/>
              <a:ea typeface="Calibri"/>
              <a:cs typeface="Times New Roman"/>
            </a:endParaRPr>
          </a:p>
        </p:txBody>
      </p:sp>
    </p:spTree>
    <p:extLst>
      <p:ext uri="{BB962C8B-B14F-4D97-AF65-F5344CB8AC3E}">
        <p14:creationId xmlns:p14="http://schemas.microsoft.com/office/powerpoint/2010/main" val="37274883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93204"/>
            <a:ext cx="8568951" cy="55217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29597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27585" y="0"/>
            <a:ext cx="8856984" cy="5478423"/>
          </a:xfrm>
          <a:prstGeom prst="rect">
            <a:avLst/>
          </a:prstGeom>
        </p:spPr>
        <p:txBody>
          <a:bodyPr wrap="square">
            <a:spAutoFit/>
          </a:bodyPr>
          <a:lstStyle/>
          <a:p>
            <a:pPr indent="450215" algn="ctr">
              <a:spcAft>
                <a:spcPts val="0"/>
              </a:spcAft>
            </a:pPr>
            <a:r>
              <a:rPr lang="ru-RU" sz="1750" b="1" dirty="0" smtClean="0">
                <a:solidFill>
                  <a:schemeClr val="bg1"/>
                </a:solidFill>
                <a:effectLst/>
                <a:latin typeface="Times New Roman"/>
                <a:ea typeface="Times New Roman"/>
                <a:cs typeface="Times New Roman"/>
              </a:rPr>
              <a:t>Специальное расследование несчастных случаев</a:t>
            </a:r>
            <a:endParaRPr lang="ru-RU" sz="1750" dirty="0" smtClean="0">
              <a:solidFill>
                <a:schemeClr val="bg1"/>
              </a:solidFill>
              <a:effectLst/>
              <a:latin typeface="Calibri"/>
              <a:ea typeface="Calibri"/>
              <a:cs typeface="Times New Roman"/>
            </a:endParaRPr>
          </a:p>
          <a:p>
            <a:pPr indent="450215" algn="just">
              <a:spcAft>
                <a:spcPts val="0"/>
              </a:spcAft>
            </a:pPr>
            <a:r>
              <a:rPr lang="ru-RU" sz="1750" b="1" dirty="0" smtClean="0">
                <a:solidFill>
                  <a:schemeClr val="bg1"/>
                </a:solidFill>
                <a:effectLst/>
                <a:latin typeface="Times New Roman"/>
                <a:ea typeface="Times New Roman"/>
                <a:cs typeface="Times New Roman"/>
              </a:rPr>
              <a:t>Специальному расследованию подлежат:</a:t>
            </a:r>
            <a:endParaRPr lang="ru-RU" sz="1750" dirty="0" smtClean="0">
              <a:solidFill>
                <a:schemeClr val="bg1"/>
              </a:solidFill>
              <a:effectLst/>
              <a:latin typeface="Calibri"/>
              <a:ea typeface="Calibri"/>
              <a:cs typeface="Times New Roman"/>
            </a:endParaRPr>
          </a:p>
          <a:p>
            <a:pPr indent="450215" algn="just">
              <a:spcAft>
                <a:spcPts val="0"/>
              </a:spcAft>
            </a:pPr>
            <a:r>
              <a:rPr lang="ru-RU" sz="1750" dirty="0" smtClean="0">
                <a:solidFill>
                  <a:schemeClr val="bg1"/>
                </a:solidFill>
                <a:effectLst/>
                <a:latin typeface="Times New Roman"/>
                <a:ea typeface="Times New Roman"/>
                <a:cs typeface="Times New Roman"/>
              </a:rPr>
              <a:t>1.1. Групповые несчастные случаи, происшедшие одновременно с двумя и более работниками;</a:t>
            </a:r>
            <a:endParaRPr lang="ru-RU" sz="1750" dirty="0" smtClean="0">
              <a:solidFill>
                <a:schemeClr val="bg1"/>
              </a:solidFill>
              <a:effectLst/>
              <a:latin typeface="Calibri"/>
              <a:ea typeface="Calibri"/>
              <a:cs typeface="Times New Roman"/>
            </a:endParaRPr>
          </a:p>
          <a:p>
            <a:pPr indent="450215" algn="just">
              <a:spcAft>
                <a:spcPts val="0"/>
              </a:spcAft>
            </a:pPr>
            <a:r>
              <a:rPr lang="ru-RU" sz="1750" dirty="0" smtClean="0">
                <a:solidFill>
                  <a:schemeClr val="bg1"/>
                </a:solidFill>
                <a:effectLst/>
                <a:latin typeface="Times New Roman"/>
                <a:ea typeface="Times New Roman"/>
                <a:cs typeface="Times New Roman"/>
              </a:rPr>
              <a:t>1.2. Групповые несчастные случаи со смертельным исходом;</a:t>
            </a:r>
            <a:endParaRPr lang="ru-RU" sz="1750" dirty="0" smtClean="0">
              <a:solidFill>
                <a:schemeClr val="bg1"/>
              </a:solidFill>
              <a:effectLst/>
              <a:latin typeface="Calibri"/>
              <a:ea typeface="Calibri"/>
              <a:cs typeface="Times New Roman"/>
            </a:endParaRPr>
          </a:p>
          <a:p>
            <a:pPr indent="450215" algn="just">
              <a:spcAft>
                <a:spcPts val="0"/>
              </a:spcAft>
            </a:pPr>
            <a:r>
              <a:rPr lang="ru-RU" sz="1750" dirty="0" smtClean="0">
                <a:solidFill>
                  <a:schemeClr val="bg1"/>
                </a:solidFill>
                <a:effectLst/>
                <a:latin typeface="Times New Roman"/>
                <a:ea typeface="Times New Roman"/>
                <a:cs typeface="Times New Roman"/>
              </a:rPr>
              <a:t>1.3. Несчастные случаи с тяжелым исходом. </a:t>
            </a:r>
            <a:endParaRPr lang="ru-RU" sz="1750" dirty="0" smtClean="0">
              <a:solidFill>
                <a:schemeClr val="bg1"/>
              </a:solidFill>
              <a:effectLst/>
              <a:latin typeface="Calibri"/>
              <a:ea typeface="Calibri"/>
              <a:cs typeface="Times New Roman"/>
            </a:endParaRPr>
          </a:p>
          <a:p>
            <a:pPr indent="450215" algn="just">
              <a:spcAft>
                <a:spcPts val="0"/>
              </a:spcAft>
            </a:pPr>
            <a:r>
              <a:rPr lang="ru-RU" sz="1750" b="1" dirty="0" smtClean="0">
                <a:solidFill>
                  <a:schemeClr val="bg1"/>
                </a:solidFill>
                <a:effectLst/>
                <a:latin typeface="Times New Roman"/>
                <a:ea typeface="Times New Roman"/>
                <a:cs typeface="Times New Roman"/>
              </a:rPr>
              <a:t>Примечание:</a:t>
            </a:r>
            <a:endParaRPr lang="ru-RU" sz="1750" dirty="0" smtClean="0">
              <a:solidFill>
                <a:schemeClr val="bg1"/>
              </a:solidFill>
              <a:effectLst/>
              <a:latin typeface="Calibri"/>
              <a:ea typeface="Calibri"/>
              <a:cs typeface="Times New Roman"/>
            </a:endParaRPr>
          </a:p>
          <a:p>
            <a:pPr indent="450215" algn="just">
              <a:spcAft>
                <a:spcPts val="0"/>
              </a:spcAft>
            </a:pPr>
            <a:r>
              <a:rPr lang="ru-RU" sz="1750" dirty="0" smtClean="0">
                <a:solidFill>
                  <a:schemeClr val="bg1"/>
                </a:solidFill>
                <a:effectLst/>
                <a:latin typeface="Times New Roman"/>
                <a:ea typeface="Times New Roman"/>
                <a:cs typeface="Times New Roman"/>
              </a:rPr>
              <a:t>Медицинское заключение о степени тяжести повреждения дает лечебное учреждение.</a:t>
            </a:r>
            <a:endParaRPr lang="ru-RU" sz="1750" dirty="0" smtClean="0">
              <a:solidFill>
                <a:schemeClr val="bg1"/>
              </a:solidFill>
              <a:effectLst/>
              <a:latin typeface="Calibri"/>
              <a:ea typeface="Calibri"/>
              <a:cs typeface="Times New Roman"/>
            </a:endParaRPr>
          </a:p>
          <a:p>
            <a:pPr indent="450215" algn="just">
              <a:spcAft>
                <a:spcPts val="0"/>
              </a:spcAft>
            </a:pPr>
            <a:r>
              <a:rPr lang="ru-RU" sz="1750" dirty="0" smtClean="0">
                <a:solidFill>
                  <a:schemeClr val="bg1"/>
                </a:solidFill>
                <a:effectLst/>
                <a:latin typeface="Times New Roman"/>
                <a:ea typeface="Times New Roman"/>
                <a:cs typeface="Times New Roman"/>
              </a:rPr>
              <a:t>2. О групповом, смертельном и несчастном случае с тяжелым исходом работодатель обязан немедленно сообщить согласно схеме.</a:t>
            </a:r>
            <a:endParaRPr lang="ru-RU" sz="1750" dirty="0" smtClean="0">
              <a:solidFill>
                <a:schemeClr val="bg1"/>
              </a:solidFill>
              <a:effectLst/>
              <a:latin typeface="Calibri"/>
              <a:ea typeface="Calibri"/>
              <a:cs typeface="Times New Roman"/>
            </a:endParaRPr>
          </a:p>
          <a:p>
            <a:pPr indent="450215" algn="just">
              <a:spcAft>
                <a:spcPts val="0"/>
              </a:spcAft>
            </a:pPr>
            <a:r>
              <a:rPr lang="ru-RU" sz="1750" dirty="0" smtClean="0">
                <a:solidFill>
                  <a:schemeClr val="bg1"/>
                </a:solidFill>
                <a:effectLst/>
                <a:latin typeface="Times New Roman"/>
                <a:ea typeface="Times New Roman"/>
                <a:cs typeface="Times New Roman"/>
              </a:rPr>
              <a:t>2.1.Государственному техническому инспектору труда</a:t>
            </a:r>
            <a:br>
              <a:rPr lang="ru-RU" sz="1750" dirty="0" smtClean="0">
                <a:solidFill>
                  <a:schemeClr val="bg1"/>
                </a:solidFill>
                <a:effectLst/>
                <a:latin typeface="Times New Roman"/>
                <a:ea typeface="Times New Roman"/>
                <a:cs typeface="Times New Roman"/>
              </a:rPr>
            </a:br>
            <a:r>
              <a:rPr lang="ru-RU" sz="1750" dirty="0" smtClean="0">
                <a:solidFill>
                  <a:schemeClr val="bg1"/>
                </a:solidFill>
                <a:effectLst/>
                <a:latin typeface="Times New Roman"/>
                <a:ea typeface="Times New Roman"/>
                <a:cs typeface="Times New Roman"/>
              </a:rPr>
              <a:t>	2.2. Вышестоящему хозяйственному органу.</a:t>
            </a:r>
            <a:endParaRPr lang="ru-RU" sz="1750" dirty="0" smtClean="0">
              <a:solidFill>
                <a:schemeClr val="bg1"/>
              </a:solidFill>
              <a:effectLst/>
              <a:latin typeface="Calibri"/>
              <a:ea typeface="Calibri"/>
              <a:cs typeface="Times New Roman"/>
            </a:endParaRPr>
          </a:p>
          <a:p>
            <a:pPr indent="450215" algn="just">
              <a:spcAft>
                <a:spcPts val="0"/>
              </a:spcAft>
            </a:pPr>
            <a:r>
              <a:rPr lang="ru-RU" sz="1750" dirty="0" smtClean="0">
                <a:solidFill>
                  <a:schemeClr val="bg1"/>
                </a:solidFill>
                <a:effectLst/>
                <a:latin typeface="Times New Roman"/>
                <a:ea typeface="Times New Roman"/>
                <a:cs typeface="Times New Roman"/>
              </a:rPr>
              <a:t>2.3.Министерству труда и социальной защиты населения Республики Узбекистан, главному управлению по труду и социальной защите населения области (г. Ташкента) (Абзац в редакции Постановления Кабинета Министров </a:t>
            </a:r>
            <a:r>
              <a:rPr lang="ru-RU" sz="1750" dirty="0" err="1" smtClean="0">
                <a:solidFill>
                  <a:schemeClr val="bg1"/>
                </a:solidFill>
                <a:effectLst/>
                <a:latin typeface="Times New Roman"/>
                <a:ea typeface="Times New Roman"/>
                <a:cs typeface="Times New Roman"/>
              </a:rPr>
              <a:t>Руз</a:t>
            </a:r>
            <a:r>
              <a:rPr lang="ru-RU" sz="1750" dirty="0" smtClean="0">
                <a:solidFill>
                  <a:schemeClr val="bg1"/>
                </a:solidFill>
                <a:effectLst/>
                <a:latin typeface="Times New Roman"/>
                <a:ea typeface="Times New Roman"/>
                <a:cs typeface="Times New Roman"/>
              </a:rPr>
              <a:t> от 06.04.2001 г. № 162)</a:t>
            </a:r>
            <a:endParaRPr lang="ru-RU" sz="1750" dirty="0" smtClean="0">
              <a:solidFill>
                <a:schemeClr val="bg1"/>
              </a:solidFill>
              <a:effectLst/>
              <a:latin typeface="Calibri"/>
              <a:ea typeface="Calibri"/>
              <a:cs typeface="Times New Roman"/>
            </a:endParaRPr>
          </a:p>
          <a:p>
            <a:pPr indent="450215" algn="just">
              <a:spcAft>
                <a:spcPts val="0"/>
              </a:spcAft>
            </a:pPr>
            <a:r>
              <a:rPr lang="ru-RU" sz="1750" dirty="0" smtClean="0">
                <a:solidFill>
                  <a:schemeClr val="bg1"/>
                </a:solidFill>
                <a:effectLst/>
                <a:latin typeface="Times New Roman"/>
                <a:ea typeface="Times New Roman"/>
                <a:cs typeface="Times New Roman"/>
              </a:rPr>
              <a:t>2.4.В прокуратуру по месту, где произошел несчастный  случай.</a:t>
            </a:r>
            <a:endParaRPr lang="ru-RU" sz="1750" dirty="0" smtClean="0">
              <a:solidFill>
                <a:schemeClr val="bg1"/>
              </a:solidFill>
              <a:effectLst/>
              <a:latin typeface="Calibri"/>
              <a:ea typeface="Calibri"/>
              <a:cs typeface="Times New Roman"/>
            </a:endParaRPr>
          </a:p>
          <a:p>
            <a:pPr indent="450215" algn="just">
              <a:spcAft>
                <a:spcPts val="0"/>
              </a:spcAft>
            </a:pPr>
            <a:r>
              <a:rPr lang="ru-RU" sz="1750" dirty="0" smtClean="0">
                <a:solidFill>
                  <a:schemeClr val="bg1"/>
                </a:solidFill>
                <a:effectLst/>
                <a:latin typeface="Times New Roman"/>
                <a:ea typeface="Times New Roman"/>
                <a:cs typeface="Times New Roman"/>
              </a:rPr>
              <a:t>2.5.В организацию, направившую работника, с которым произошел несчастный случай.</a:t>
            </a:r>
            <a:endParaRPr lang="ru-RU" sz="1750" dirty="0" smtClean="0">
              <a:solidFill>
                <a:schemeClr val="bg1"/>
              </a:solidFill>
              <a:effectLst/>
              <a:latin typeface="Calibri"/>
              <a:ea typeface="Calibri"/>
              <a:cs typeface="Times New Roman"/>
            </a:endParaRPr>
          </a:p>
          <a:p>
            <a:pPr indent="450215" algn="just">
              <a:spcAft>
                <a:spcPts val="0"/>
              </a:spcAft>
            </a:pPr>
            <a:r>
              <a:rPr lang="ru-RU" sz="1750" dirty="0" smtClean="0">
                <a:solidFill>
                  <a:schemeClr val="bg1"/>
                </a:solidFill>
                <a:effectLst/>
                <a:latin typeface="Times New Roman"/>
                <a:ea typeface="Times New Roman"/>
                <a:cs typeface="Times New Roman"/>
              </a:rPr>
              <a:t>2.6.Министерству труда и социальной защиты населения Республики Узбекистан (Абзац в редакции Постановления КМ </a:t>
            </a:r>
            <a:r>
              <a:rPr lang="ru-RU" sz="1750" dirty="0" err="1" smtClean="0">
                <a:solidFill>
                  <a:schemeClr val="bg1"/>
                </a:solidFill>
                <a:effectLst/>
                <a:latin typeface="Times New Roman"/>
                <a:ea typeface="Times New Roman"/>
                <a:cs typeface="Times New Roman"/>
              </a:rPr>
              <a:t>Руз</a:t>
            </a:r>
            <a:r>
              <a:rPr lang="ru-RU" sz="1750" dirty="0" smtClean="0">
                <a:solidFill>
                  <a:schemeClr val="bg1"/>
                </a:solidFill>
                <a:effectLst/>
                <a:latin typeface="Times New Roman"/>
                <a:ea typeface="Times New Roman"/>
                <a:cs typeface="Times New Roman"/>
              </a:rPr>
              <a:t> от 06.04.2001 г. № 162).</a:t>
            </a:r>
            <a:endParaRPr lang="ru-RU" sz="1750" dirty="0">
              <a:solidFill>
                <a:schemeClr val="bg1"/>
              </a:solidFill>
              <a:effectLst/>
              <a:latin typeface="Calibri"/>
              <a:ea typeface="Calibri"/>
              <a:cs typeface="Times New Roman"/>
            </a:endParaRPr>
          </a:p>
        </p:txBody>
      </p:sp>
    </p:spTree>
    <p:extLst>
      <p:ext uri="{BB962C8B-B14F-4D97-AF65-F5344CB8AC3E}">
        <p14:creationId xmlns:p14="http://schemas.microsoft.com/office/powerpoint/2010/main" val="278800993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51520" y="121196"/>
            <a:ext cx="8712968" cy="5355312"/>
          </a:xfrm>
          <a:prstGeom prst="rect">
            <a:avLst/>
          </a:prstGeom>
        </p:spPr>
        <p:txBody>
          <a:bodyPr wrap="square">
            <a:spAutoFit/>
          </a:bodyPr>
          <a:lstStyle/>
          <a:p>
            <a:pPr indent="719138" algn="just"/>
            <a:r>
              <a:rPr lang="ru-RU" sz="1900" b="1" dirty="0" smtClean="0">
                <a:solidFill>
                  <a:schemeClr val="bg1"/>
                </a:solidFill>
                <a:latin typeface="Times New Roman" panose="02020603050405020304" pitchFamily="18" charset="0"/>
                <a:cs typeface="Times New Roman" panose="02020603050405020304" pitchFamily="18" charset="0"/>
              </a:rPr>
              <a:t>По окончании расследования СОСТАВИТЬ АКТ </a:t>
            </a:r>
          </a:p>
          <a:p>
            <a:pPr indent="719138" algn="just"/>
            <a:r>
              <a:rPr lang="ru-RU" sz="1900" dirty="0" smtClean="0">
                <a:solidFill>
                  <a:schemeClr val="bg1"/>
                </a:solidFill>
                <a:latin typeface="Times New Roman" panose="02020603050405020304" pitchFamily="18" charset="0"/>
                <a:cs typeface="Times New Roman" panose="02020603050405020304" pitchFamily="18" charset="0"/>
              </a:rPr>
              <a:t>Простой несчастный случай – 3 экз. </a:t>
            </a:r>
          </a:p>
          <a:p>
            <a:pPr indent="719138" algn="just"/>
            <a:r>
              <a:rPr lang="ru-RU" sz="1900" dirty="0" smtClean="0">
                <a:solidFill>
                  <a:schemeClr val="bg1"/>
                </a:solidFill>
                <a:latin typeface="Times New Roman" panose="02020603050405020304" pitchFamily="18" charset="0"/>
                <a:cs typeface="Times New Roman" panose="02020603050405020304" pitchFamily="18" charset="0"/>
              </a:rPr>
              <a:t>Первый экземпляр выдают совершеннолетнему пострадавшему или родителям несовершеннолетнего пострадавшего. </a:t>
            </a:r>
          </a:p>
          <a:p>
            <a:pPr indent="719138" algn="just"/>
            <a:r>
              <a:rPr lang="ru-RU" sz="1900" dirty="0" smtClean="0">
                <a:solidFill>
                  <a:schemeClr val="bg1"/>
                </a:solidFill>
                <a:latin typeface="Times New Roman" panose="02020603050405020304" pitchFamily="18" charset="0"/>
                <a:cs typeface="Times New Roman" panose="02020603050405020304" pitchFamily="18" charset="0"/>
              </a:rPr>
              <a:t>Второй – хранится в образовательной организации вместе с материалами расследования в течение 45 лет. </a:t>
            </a:r>
          </a:p>
          <a:p>
            <a:pPr indent="719138" algn="just"/>
            <a:r>
              <a:rPr lang="ru-RU" sz="1900" dirty="0" smtClean="0">
                <a:solidFill>
                  <a:schemeClr val="bg1"/>
                </a:solidFill>
                <a:latin typeface="Times New Roman" panose="02020603050405020304" pitchFamily="18" charset="0"/>
                <a:cs typeface="Times New Roman" panose="02020603050405020304" pitchFamily="18" charset="0"/>
              </a:rPr>
              <a:t>Третий – направляют учредителю вместе с копиями материалов расследования. Направлять копии акта не требуется.</a:t>
            </a:r>
          </a:p>
          <a:p>
            <a:pPr indent="719138" algn="just"/>
            <a:r>
              <a:rPr lang="ru-RU" sz="1900" b="1" dirty="0" smtClean="0">
                <a:solidFill>
                  <a:schemeClr val="bg1"/>
                </a:solidFill>
                <a:latin typeface="Times New Roman" panose="02020603050405020304" pitchFamily="18" charset="0"/>
                <a:cs typeface="Times New Roman" panose="02020603050405020304" pitchFamily="18" charset="0"/>
              </a:rPr>
              <a:t>Групповой, тяжелый или со смертельным исходом – 2 экз. </a:t>
            </a:r>
          </a:p>
          <a:p>
            <a:pPr indent="719138" algn="just"/>
            <a:r>
              <a:rPr lang="ru-RU" sz="1900" dirty="0" smtClean="0">
                <a:solidFill>
                  <a:schemeClr val="bg1"/>
                </a:solidFill>
                <a:latin typeface="Times New Roman" panose="02020603050405020304" pitchFamily="18" charset="0"/>
                <a:cs typeface="Times New Roman" panose="02020603050405020304" pitchFamily="18" charset="0"/>
              </a:rPr>
              <a:t>Первый экземпляр хранится у учредителя вместе с материалами расследования. Второй – хранится в министерстве организации с копиями материалов расследования в течение 45 лет. </a:t>
            </a:r>
          </a:p>
          <a:p>
            <a:pPr indent="719138" algn="just"/>
            <a:r>
              <a:rPr lang="ru-RU" sz="1900" b="1" dirty="0" smtClean="0">
                <a:solidFill>
                  <a:schemeClr val="bg1"/>
                </a:solidFill>
                <a:latin typeface="Times New Roman" panose="02020603050405020304" pitchFamily="18" charset="0"/>
                <a:cs typeface="Times New Roman" panose="02020603050405020304" pitchFamily="18" charset="0"/>
              </a:rPr>
              <a:t>Копии актов надо направить в течение трех дней: </a:t>
            </a:r>
          </a:p>
          <a:p>
            <a:pPr indent="719138" algn="just">
              <a:buAutoNum type="arabicParenR"/>
            </a:pPr>
            <a:r>
              <a:rPr lang="ru-RU" sz="1900" dirty="0" smtClean="0">
                <a:solidFill>
                  <a:schemeClr val="bg1"/>
                </a:solidFill>
                <a:latin typeface="Times New Roman" panose="02020603050405020304" pitchFamily="18" charset="0"/>
                <a:cs typeface="Times New Roman" panose="02020603050405020304" pitchFamily="18" charset="0"/>
              </a:rPr>
              <a:t>совершеннолетнему пострадавшему или родителям несовершеннолетнего пострадавшего; </a:t>
            </a:r>
          </a:p>
          <a:p>
            <a:pPr indent="719138" algn="just">
              <a:buAutoNum type="arabicParenR"/>
            </a:pPr>
            <a:r>
              <a:rPr lang="ru-RU" sz="1900" dirty="0" smtClean="0">
                <a:solidFill>
                  <a:schemeClr val="bg1"/>
                </a:solidFill>
                <a:latin typeface="Times New Roman" panose="02020603050405020304" pitchFamily="18" charset="0"/>
                <a:cs typeface="Times New Roman" panose="02020603050405020304" pitchFamily="18" charset="0"/>
              </a:rPr>
              <a:t>органам местного самоуправления; </a:t>
            </a:r>
          </a:p>
          <a:p>
            <a:pPr indent="719138" algn="just">
              <a:buAutoNum type="arabicParenR"/>
            </a:pPr>
            <a:r>
              <a:rPr lang="ru-RU" sz="1900" dirty="0" smtClean="0">
                <a:solidFill>
                  <a:schemeClr val="bg1"/>
                </a:solidFill>
                <a:latin typeface="Times New Roman" panose="02020603050405020304" pitchFamily="18" charset="0"/>
                <a:cs typeface="Times New Roman" panose="02020603050405020304" pitchFamily="18" charset="0"/>
              </a:rPr>
              <a:t>территориальному органу МВД ; </a:t>
            </a:r>
          </a:p>
          <a:p>
            <a:pPr indent="719138" algn="just">
              <a:buAutoNum type="arabicParenR"/>
            </a:pPr>
            <a:r>
              <a:rPr lang="ru-RU" sz="1900" dirty="0" smtClean="0">
                <a:solidFill>
                  <a:schemeClr val="bg1"/>
                </a:solidFill>
                <a:latin typeface="Times New Roman" panose="02020603050405020304" pitchFamily="18" charset="0"/>
                <a:cs typeface="Times New Roman" panose="02020603050405020304" pitchFamily="18" charset="0"/>
              </a:rPr>
              <a:t>представительному органу организации – если такой есть в организации.</a:t>
            </a:r>
            <a:endParaRPr lang="ru-RU" sz="19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221420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121196"/>
            <a:ext cx="8630143" cy="5495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68093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85394" y="4669"/>
            <a:ext cx="8784976" cy="5355312"/>
          </a:xfrm>
          <a:prstGeom prst="rect">
            <a:avLst/>
          </a:prstGeom>
        </p:spPr>
        <p:txBody>
          <a:bodyPr wrap="square">
            <a:spAutoFit/>
          </a:bodyPr>
          <a:lstStyle/>
          <a:p>
            <a:pPr indent="450215" algn="ctr">
              <a:spcAft>
                <a:spcPts val="0"/>
              </a:spcAft>
            </a:pPr>
            <a:r>
              <a:rPr lang="ru-RU" sz="1900" b="1" dirty="0" smtClean="0">
                <a:solidFill>
                  <a:schemeClr val="bg1"/>
                </a:solidFill>
                <a:effectLst/>
                <a:latin typeface="Times New Roman"/>
                <a:ea typeface="Times New Roman"/>
                <a:cs typeface="Times New Roman"/>
              </a:rPr>
              <a:t>СХЕМА</a:t>
            </a:r>
            <a:endParaRPr lang="ru-RU" sz="1900" dirty="0" smtClean="0">
              <a:solidFill>
                <a:schemeClr val="bg1"/>
              </a:solidFill>
              <a:effectLst/>
              <a:latin typeface="Calibri"/>
              <a:ea typeface="Calibri"/>
              <a:cs typeface="Times New Roman"/>
            </a:endParaRPr>
          </a:p>
          <a:p>
            <a:pPr indent="450215" algn="ctr">
              <a:spcAft>
                <a:spcPts val="0"/>
              </a:spcAft>
            </a:pPr>
            <a:r>
              <a:rPr lang="ru-RU" sz="1900" b="1" dirty="0" smtClean="0">
                <a:solidFill>
                  <a:schemeClr val="bg1"/>
                </a:solidFill>
                <a:effectLst/>
                <a:latin typeface="Times New Roman"/>
                <a:ea typeface="Times New Roman"/>
                <a:cs typeface="Times New Roman"/>
              </a:rPr>
              <a:t>Сообщения о несчастном случае на производстве</a:t>
            </a:r>
            <a:endParaRPr lang="ru-RU" sz="1900" dirty="0" smtClean="0">
              <a:solidFill>
                <a:schemeClr val="bg1"/>
              </a:solidFill>
              <a:effectLst/>
              <a:latin typeface="Calibri"/>
              <a:ea typeface="Calibri"/>
              <a:cs typeface="Times New Roman"/>
            </a:endParaRPr>
          </a:p>
          <a:p>
            <a:pPr indent="450215" algn="just">
              <a:spcAft>
                <a:spcPts val="0"/>
              </a:spcAft>
            </a:pPr>
            <a:r>
              <a:rPr lang="ru-RU" sz="1900" dirty="0" smtClean="0">
                <a:solidFill>
                  <a:schemeClr val="bg1"/>
                </a:solidFill>
                <a:effectLst/>
                <a:latin typeface="Times New Roman"/>
                <a:ea typeface="Times New Roman"/>
                <a:cs typeface="Times New Roman"/>
              </a:rPr>
              <a:t>а. Название предприятия, вышестоящего хозяйственного органа, министерства, корпорации, ассоциации, концерна.</a:t>
            </a:r>
            <a:endParaRPr lang="ru-RU" sz="1900" dirty="0" smtClean="0">
              <a:solidFill>
                <a:schemeClr val="bg1"/>
              </a:solidFill>
              <a:effectLst/>
              <a:latin typeface="Calibri"/>
              <a:ea typeface="Calibri"/>
              <a:cs typeface="Times New Roman"/>
            </a:endParaRPr>
          </a:p>
          <a:p>
            <a:pPr indent="450215" algn="just">
              <a:spcAft>
                <a:spcPts val="0"/>
              </a:spcAft>
            </a:pPr>
            <a:r>
              <a:rPr lang="ru-RU" sz="1900" dirty="0" smtClean="0">
                <a:solidFill>
                  <a:schemeClr val="bg1"/>
                </a:solidFill>
                <a:effectLst/>
                <a:latin typeface="Times New Roman"/>
                <a:ea typeface="Times New Roman"/>
                <a:cs typeface="Times New Roman"/>
              </a:rPr>
              <a:t>б. Дата, время, место происшествия, выполняемая работа и краткое  описание обстоятельств, при которых произошел несчастный случай.</a:t>
            </a:r>
            <a:endParaRPr lang="ru-RU" sz="1900" dirty="0" smtClean="0">
              <a:solidFill>
                <a:schemeClr val="bg1"/>
              </a:solidFill>
              <a:effectLst/>
              <a:latin typeface="Calibri"/>
              <a:ea typeface="Calibri"/>
              <a:cs typeface="Times New Roman"/>
            </a:endParaRPr>
          </a:p>
          <a:p>
            <a:pPr indent="450215" algn="just">
              <a:spcAft>
                <a:spcPts val="0"/>
              </a:spcAft>
            </a:pPr>
            <a:r>
              <a:rPr lang="ru-RU" sz="1900" dirty="0" smtClean="0">
                <a:solidFill>
                  <a:schemeClr val="bg1"/>
                </a:solidFill>
                <a:effectLst/>
                <a:latin typeface="Times New Roman"/>
                <a:ea typeface="Times New Roman"/>
                <a:cs typeface="Times New Roman"/>
              </a:rPr>
              <a:t>в. Число пострадавших, в том числе погибших.</a:t>
            </a:r>
            <a:endParaRPr lang="ru-RU" sz="1900" dirty="0" smtClean="0">
              <a:solidFill>
                <a:schemeClr val="bg1"/>
              </a:solidFill>
              <a:effectLst/>
              <a:latin typeface="Calibri"/>
              <a:ea typeface="Calibri"/>
              <a:cs typeface="Times New Roman"/>
            </a:endParaRPr>
          </a:p>
          <a:p>
            <a:pPr indent="450215" algn="just">
              <a:spcAft>
                <a:spcPts val="0"/>
              </a:spcAft>
            </a:pPr>
            <a:r>
              <a:rPr lang="ru-RU" sz="1900" dirty="0" smtClean="0">
                <a:solidFill>
                  <a:schemeClr val="bg1"/>
                </a:solidFill>
                <a:effectLst/>
                <a:latin typeface="Times New Roman"/>
                <a:ea typeface="Times New Roman"/>
                <a:cs typeface="Times New Roman"/>
              </a:rPr>
              <a:t>г. Фамилия, имя, отчество, возраст, профессия, должность подписавшего сообщение.</a:t>
            </a:r>
            <a:endParaRPr lang="ru-RU" sz="1900" dirty="0" smtClean="0">
              <a:solidFill>
                <a:schemeClr val="bg1"/>
              </a:solidFill>
              <a:effectLst/>
              <a:latin typeface="Calibri"/>
              <a:ea typeface="Calibri"/>
              <a:cs typeface="Times New Roman"/>
            </a:endParaRPr>
          </a:p>
          <a:p>
            <a:pPr indent="450215" algn="just">
              <a:spcAft>
                <a:spcPts val="0"/>
              </a:spcAft>
            </a:pPr>
            <a:r>
              <a:rPr lang="ru-RU" sz="1900" dirty="0" smtClean="0">
                <a:solidFill>
                  <a:schemeClr val="bg1"/>
                </a:solidFill>
                <a:effectLst/>
                <a:latin typeface="Times New Roman"/>
                <a:ea typeface="Times New Roman"/>
                <a:cs typeface="Times New Roman"/>
              </a:rPr>
              <a:t>д. Дата, время отправления сообщения, фамилия, должность лица, подписавшего сообщение.</a:t>
            </a:r>
            <a:endParaRPr lang="ru-RU" sz="1900" dirty="0" smtClean="0">
              <a:solidFill>
                <a:schemeClr val="bg1"/>
              </a:solidFill>
              <a:effectLst/>
              <a:latin typeface="Calibri"/>
              <a:ea typeface="Calibri"/>
              <a:cs typeface="Times New Roman"/>
            </a:endParaRPr>
          </a:p>
          <a:p>
            <a:pPr indent="450215" algn="just">
              <a:spcAft>
                <a:spcPts val="0"/>
              </a:spcAft>
            </a:pPr>
            <a:r>
              <a:rPr lang="ru-RU" sz="1900" b="1" dirty="0" smtClean="0">
                <a:solidFill>
                  <a:schemeClr val="bg1"/>
                </a:solidFill>
                <a:effectLst/>
                <a:latin typeface="Times New Roman"/>
                <a:ea typeface="Times New Roman"/>
                <a:cs typeface="Times New Roman"/>
              </a:rPr>
              <a:t>Расследование несчастного случая, при котором погибло 5 и более человек, проводится комиссией, созданной постановлением Кабинета Министров </a:t>
            </a:r>
            <a:r>
              <a:rPr lang="ru-RU" sz="1900" b="1" dirty="0" err="1" smtClean="0">
                <a:solidFill>
                  <a:schemeClr val="bg1"/>
                </a:solidFill>
                <a:effectLst/>
                <a:latin typeface="Times New Roman"/>
                <a:ea typeface="Times New Roman"/>
                <a:cs typeface="Times New Roman"/>
              </a:rPr>
              <a:t>Руз</a:t>
            </a:r>
            <a:r>
              <a:rPr lang="ru-RU" sz="1900" b="1" dirty="0" smtClean="0">
                <a:solidFill>
                  <a:schemeClr val="bg1"/>
                </a:solidFill>
                <a:effectLst/>
                <a:latin typeface="Times New Roman"/>
                <a:ea typeface="Times New Roman"/>
                <a:cs typeface="Times New Roman"/>
              </a:rPr>
              <a:t>.</a:t>
            </a:r>
            <a:endParaRPr lang="ru-RU" sz="1900" dirty="0" smtClean="0">
              <a:solidFill>
                <a:schemeClr val="bg1"/>
              </a:solidFill>
              <a:effectLst/>
              <a:latin typeface="Calibri"/>
              <a:ea typeface="Calibri"/>
              <a:cs typeface="Times New Roman"/>
            </a:endParaRPr>
          </a:p>
          <a:p>
            <a:pPr indent="450215" algn="just">
              <a:spcAft>
                <a:spcPts val="0"/>
              </a:spcAft>
            </a:pPr>
            <a:r>
              <a:rPr lang="ru-RU" sz="1900" dirty="0" smtClean="0">
                <a:solidFill>
                  <a:schemeClr val="bg1"/>
                </a:solidFill>
                <a:effectLst/>
                <a:latin typeface="Times New Roman"/>
                <a:ea typeface="Times New Roman"/>
                <a:cs typeface="Times New Roman"/>
              </a:rPr>
              <a:t>3. Комиссия по специальному расследованию в течении 15 дней расследует несчастный случай, организует проверки состояния охраны труда на предприятии (подразделении, цеха), если необходимо и на других предприятиях отрасли, составляет акт специального расследования и оформляет другие материалы.</a:t>
            </a:r>
            <a:endParaRPr lang="ru-RU" sz="1900" dirty="0">
              <a:solidFill>
                <a:schemeClr val="bg1"/>
              </a:solidFill>
              <a:effectLst/>
              <a:latin typeface="Calibri"/>
              <a:ea typeface="Calibri"/>
              <a:cs typeface="Times New Roman"/>
            </a:endParaRPr>
          </a:p>
        </p:txBody>
      </p:sp>
    </p:spTree>
    <p:extLst>
      <p:ext uri="{BB962C8B-B14F-4D97-AF65-F5344CB8AC3E}">
        <p14:creationId xmlns:p14="http://schemas.microsoft.com/office/powerpoint/2010/main" val="2764709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22210" y="193204"/>
            <a:ext cx="8928992" cy="5355312"/>
          </a:xfrm>
          <a:prstGeom prst="rect">
            <a:avLst/>
          </a:prstGeom>
        </p:spPr>
        <p:txBody>
          <a:bodyPr wrap="square">
            <a:spAutoFit/>
          </a:bodyPr>
          <a:lstStyle/>
          <a:p>
            <a:pPr indent="450215" algn="just">
              <a:spcAft>
                <a:spcPts val="0"/>
              </a:spcAft>
            </a:pPr>
            <a:r>
              <a:rPr lang="ru-RU" dirty="0" smtClean="0">
                <a:solidFill>
                  <a:schemeClr val="bg1"/>
                </a:solidFill>
                <a:effectLst/>
                <a:latin typeface="Times New Roman"/>
                <a:ea typeface="Times New Roman"/>
                <a:cs typeface="Times New Roman"/>
              </a:rPr>
              <a:t>Члены комиссии организуют встречи с пострадавшими или членами их семей, при необходимости вносят предложения соответствующим органам или решают на месте вопросы оказания помощи социального характера, разъясняют пострадавшему или членам семьи погибшего их права.</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Times New Roman"/>
                <a:cs typeface="Times New Roman"/>
              </a:rPr>
              <a:t>4. (Главный) государственный технический инспектор труда при несогласии с выводами комиссии, проводившей специальное расследование, а также в других случаях, когда он сочтет это необходимым, дает свое заключение.</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Times New Roman"/>
                <a:cs typeface="Times New Roman"/>
              </a:rPr>
              <a:t>5. По требованию комиссии по специальному расследованию работодатель обязан:</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Times New Roman"/>
                <a:cs typeface="Times New Roman"/>
              </a:rPr>
              <a:t>6.1. Пригласить для участия в расследовании несчастного случая специалистов-экспертов, из которых может создаваться экспертная группа.</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Times New Roman"/>
                <a:cs typeface="Times New Roman"/>
              </a:rPr>
              <a:t>6.2. Произвести технические расчеты, лабораторные исследования, испытания и другие работы.</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Times New Roman"/>
                <a:cs typeface="Times New Roman"/>
              </a:rPr>
              <a:t>6.3. Выполнить фотоснимки места несчастного случая и представить другие необходимые материалы.</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Times New Roman"/>
                <a:cs typeface="Times New Roman"/>
              </a:rPr>
              <a:t>6.4. Предоставить транспорт и средства связи, спецодежду, спец-обувь и другие средства индивидуальной защиты , необходимые для расследования.</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Times New Roman"/>
                <a:cs typeface="Times New Roman"/>
              </a:rPr>
              <a:t>6.5. Выделить отдельное оборудованное помещение для работы членов комиссии.</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Times New Roman"/>
                <a:cs typeface="Times New Roman"/>
              </a:rPr>
              <a:t>6.6. Обеспечить печатание, размножение в необходимом количестве материалов специального расследования несчастного случая.</a:t>
            </a:r>
            <a:endParaRPr lang="ru-RU" sz="1400" dirty="0">
              <a:solidFill>
                <a:schemeClr val="bg1"/>
              </a:solidFill>
              <a:effectLst/>
              <a:latin typeface="Calibri"/>
              <a:ea typeface="Calibri"/>
              <a:cs typeface="Times New Roman"/>
            </a:endParaRPr>
          </a:p>
        </p:txBody>
      </p:sp>
    </p:spTree>
    <p:extLst>
      <p:ext uri="{BB962C8B-B14F-4D97-AF65-F5344CB8AC3E}">
        <p14:creationId xmlns:p14="http://schemas.microsoft.com/office/powerpoint/2010/main" val="37132082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38538" y="0"/>
            <a:ext cx="8928992" cy="5509200"/>
          </a:xfrm>
          <a:prstGeom prst="rect">
            <a:avLst/>
          </a:prstGeom>
        </p:spPr>
        <p:txBody>
          <a:bodyPr wrap="square">
            <a:spAutoFit/>
          </a:bodyPr>
          <a:lstStyle/>
          <a:p>
            <a:pPr indent="450215" algn="just">
              <a:spcAft>
                <a:spcPts val="0"/>
              </a:spcAft>
            </a:pPr>
            <a:r>
              <a:rPr lang="ru-RU" sz="1600" dirty="0" smtClean="0">
                <a:solidFill>
                  <a:schemeClr val="bg1"/>
                </a:solidFill>
                <a:effectLst/>
                <a:latin typeface="Times New Roman"/>
                <a:ea typeface="Times New Roman"/>
                <a:cs typeface="Times New Roman"/>
              </a:rPr>
              <a:t>7.Материалы специального расследования должны включать:</a:t>
            </a:r>
            <a:endParaRPr lang="ru-RU" sz="1600" dirty="0" smtClean="0">
              <a:solidFill>
                <a:schemeClr val="bg1"/>
              </a:solidFill>
              <a:effectLst/>
              <a:latin typeface="Calibri"/>
              <a:ea typeface="Calibri"/>
              <a:cs typeface="Times New Roman"/>
            </a:endParaRPr>
          </a:p>
          <a:p>
            <a:pPr indent="450215" algn="just">
              <a:spcAft>
                <a:spcPts val="0"/>
              </a:spcAft>
            </a:pPr>
            <a:r>
              <a:rPr lang="ru-RU" sz="1600" dirty="0" smtClean="0">
                <a:solidFill>
                  <a:schemeClr val="bg1"/>
                </a:solidFill>
                <a:effectLst/>
                <a:latin typeface="Times New Roman"/>
                <a:ea typeface="Times New Roman"/>
                <a:cs typeface="Times New Roman"/>
              </a:rPr>
              <a:t>7.1.Акт специального расследования.</a:t>
            </a:r>
            <a:endParaRPr lang="ru-RU" sz="1600" dirty="0" smtClean="0">
              <a:solidFill>
                <a:schemeClr val="bg1"/>
              </a:solidFill>
              <a:effectLst/>
              <a:latin typeface="Calibri"/>
              <a:ea typeface="Calibri"/>
              <a:cs typeface="Times New Roman"/>
            </a:endParaRPr>
          </a:p>
          <a:p>
            <a:pPr indent="450215" algn="just">
              <a:spcAft>
                <a:spcPts val="0"/>
              </a:spcAft>
            </a:pPr>
            <a:r>
              <a:rPr lang="ru-RU" sz="1600" dirty="0" smtClean="0">
                <a:solidFill>
                  <a:schemeClr val="bg1"/>
                </a:solidFill>
                <a:effectLst/>
                <a:latin typeface="Times New Roman"/>
                <a:ea typeface="Times New Roman"/>
                <a:cs typeface="Times New Roman"/>
              </a:rPr>
              <a:t>7.2.Акт формы Н-1, составленный на каждого пострадавшего в отдельности.</a:t>
            </a:r>
            <a:endParaRPr lang="ru-RU" sz="1600" dirty="0" smtClean="0">
              <a:solidFill>
                <a:schemeClr val="bg1"/>
              </a:solidFill>
              <a:effectLst/>
              <a:latin typeface="Calibri"/>
              <a:ea typeface="Calibri"/>
              <a:cs typeface="Times New Roman"/>
            </a:endParaRPr>
          </a:p>
          <a:p>
            <a:pPr indent="450215" algn="just">
              <a:spcAft>
                <a:spcPts val="0"/>
              </a:spcAft>
            </a:pPr>
            <a:r>
              <a:rPr lang="ru-RU" sz="1600" dirty="0" smtClean="0">
                <a:solidFill>
                  <a:schemeClr val="bg1"/>
                </a:solidFill>
                <a:effectLst/>
                <a:latin typeface="Times New Roman"/>
                <a:ea typeface="Times New Roman"/>
                <a:cs typeface="Times New Roman"/>
              </a:rPr>
              <a:t>7.3.Планы, схемы, протокол осмотра и фотоснимки места происшествия несчастного случая.</a:t>
            </a:r>
            <a:endParaRPr lang="ru-RU" sz="1600" dirty="0" smtClean="0">
              <a:solidFill>
                <a:schemeClr val="bg1"/>
              </a:solidFill>
              <a:effectLst/>
              <a:latin typeface="Calibri"/>
              <a:ea typeface="Calibri"/>
              <a:cs typeface="Times New Roman"/>
            </a:endParaRPr>
          </a:p>
          <a:p>
            <a:pPr indent="450215" algn="just">
              <a:spcAft>
                <a:spcPts val="0"/>
              </a:spcAft>
            </a:pPr>
            <a:r>
              <a:rPr lang="ru-RU" sz="1600" dirty="0" smtClean="0">
                <a:solidFill>
                  <a:schemeClr val="bg1"/>
                </a:solidFill>
                <a:effectLst/>
                <a:latin typeface="Times New Roman"/>
                <a:ea typeface="Times New Roman"/>
                <a:cs typeface="Times New Roman"/>
              </a:rPr>
              <a:t>7.4.Схему места дорожно-транспортного происшествия.</a:t>
            </a:r>
            <a:endParaRPr lang="ru-RU" sz="1600" dirty="0" smtClean="0">
              <a:solidFill>
                <a:schemeClr val="bg1"/>
              </a:solidFill>
              <a:effectLst/>
              <a:latin typeface="Calibri"/>
              <a:ea typeface="Calibri"/>
              <a:cs typeface="Times New Roman"/>
            </a:endParaRPr>
          </a:p>
          <a:p>
            <a:pPr indent="450215" algn="just">
              <a:spcAft>
                <a:spcPts val="0"/>
              </a:spcAft>
            </a:pPr>
            <a:r>
              <a:rPr lang="ru-RU" sz="1600" dirty="0" smtClean="0">
                <a:solidFill>
                  <a:schemeClr val="bg1"/>
                </a:solidFill>
                <a:effectLst/>
                <a:latin typeface="Times New Roman"/>
                <a:ea typeface="Times New Roman"/>
                <a:cs typeface="Times New Roman"/>
              </a:rPr>
              <a:t>7.5.Протокол опросов, объяснения пострадавшего и очевидцев несчастного случая и других причастных лиц, а также должностных лиц, ответственных за соблюдение требований норм, стандартов, правил по охране труда, распоряжение об образовании экспертной группы и другие.</a:t>
            </a:r>
            <a:endParaRPr lang="ru-RU" sz="1600" dirty="0" smtClean="0">
              <a:solidFill>
                <a:schemeClr val="bg1"/>
              </a:solidFill>
              <a:effectLst/>
              <a:latin typeface="Calibri"/>
              <a:ea typeface="Calibri"/>
              <a:cs typeface="Times New Roman"/>
            </a:endParaRPr>
          </a:p>
          <a:p>
            <a:pPr indent="450215" algn="just">
              <a:spcAft>
                <a:spcPts val="0"/>
              </a:spcAft>
            </a:pPr>
            <a:r>
              <a:rPr lang="ru-RU" sz="1600" dirty="0" smtClean="0">
                <a:solidFill>
                  <a:schemeClr val="bg1"/>
                </a:solidFill>
                <a:effectLst/>
                <a:latin typeface="Times New Roman"/>
                <a:ea typeface="Times New Roman"/>
                <a:cs typeface="Times New Roman"/>
              </a:rPr>
              <a:t>7.6.Выписки из журналов регистрации о прохождении пострадавшими обучения и инструктирования по технике безопасности.</a:t>
            </a:r>
            <a:endParaRPr lang="ru-RU" sz="1600" dirty="0" smtClean="0">
              <a:solidFill>
                <a:schemeClr val="bg1"/>
              </a:solidFill>
              <a:effectLst/>
              <a:latin typeface="Calibri"/>
              <a:ea typeface="Calibri"/>
              <a:cs typeface="Times New Roman"/>
            </a:endParaRPr>
          </a:p>
          <a:p>
            <a:pPr indent="450215" algn="just">
              <a:spcAft>
                <a:spcPts val="0"/>
              </a:spcAft>
            </a:pPr>
            <a:r>
              <a:rPr lang="ru-RU" sz="1600" dirty="0" smtClean="0">
                <a:solidFill>
                  <a:schemeClr val="bg1"/>
                </a:solidFill>
                <a:effectLst/>
                <a:latin typeface="Times New Roman"/>
                <a:ea typeface="Times New Roman"/>
                <a:cs typeface="Times New Roman"/>
              </a:rPr>
              <a:t>7.7.Медицинское заключение о характере и тяжести повреждения, причиненного пострадавшему, причинах его смерти.</a:t>
            </a:r>
            <a:endParaRPr lang="ru-RU" sz="1600" dirty="0" smtClean="0">
              <a:solidFill>
                <a:schemeClr val="bg1"/>
              </a:solidFill>
              <a:effectLst/>
              <a:latin typeface="Calibri"/>
              <a:ea typeface="Calibri"/>
              <a:cs typeface="Times New Roman"/>
            </a:endParaRPr>
          </a:p>
          <a:p>
            <a:pPr indent="450215" algn="just">
              <a:spcAft>
                <a:spcPts val="0"/>
              </a:spcAft>
            </a:pPr>
            <a:r>
              <a:rPr lang="ru-RU" sz="1600" dirty="0" smtClean="0">
                <a:solidFill>
                  <a:schemeClr val="bg1"/>
                </a:solidFill>
                <a:effectLst/>
                <a:latin typeface="Times New Roman"/>
                <a:ea typeface="Times New Roman"/>
                <a:cs typeface="Times New Roman"/>
              </a:rPr>
              <a:t>7.8.Заключение экспертной группы (при необходимости) о причинах несчастного случая, результаты лабораторных и других исследований, экспериментов, анализов и т.п.</a:t>
            </a:r>
            <a:endParaRPr lang="ru-RU" sz="1600" dirty="0" smtClean="0">
              <a:solidFill>
                <a:schemeClr val="bg1"/>
              </a:solidFill>
              <a:effectLst/>
              <a:latin typeface="Calibri"/>
              <a:ea typeface="Calibri"/>
              <a:cs typeface="Times New Roman"/>
            </a:endParaRPr>
          </a:p>
          <a:p>
            <a:pPr indent="450215" algn="just">
              <a:spcAft>
                <a:spcPts val="0"/>
              </a:spcAft>
            </a:pPr>
            <a:r>
              <a:rPr lang="ru-RU" sz="1600" dirty="0" smtClean="0">
                <a:solidFill>
                  <a:schemeClr val="bg1"/>
                </a:solidFill>
                <a:effectLst/>
                <a:latin typeface="Times New Roman"/>
                <a:ea typeface="Times New Roman"/>
                <a:cs typeface="Times New Roman"/>
              </a:rPr>
              <a:t>7.9.Справку о материальном ущербе в связи с аварией.</a:t>
            </a:r>
            <a:endParaRPr lang="ru-RU" sz="1600" dirty="0" smtClean="0">
              <a:solidFill>
                <a:schemeClr val="bg1"/>
              </a:solidFill>
              <a:effectLst/>
              <a:latin typeface="Calibri"/>
              <a:ea typeface="Calibri"/>
              <a:cs typeface="Times New Roman"/>
            </a:endParaRPr>
          </a:p>
          <a:p>
            <a:pPr indent="450215" algn="just">
              <a:spcAft>
                <a:spcPts val="0"/>
              </a:spcAft>
            </a:pPr>
            <a:r>
              <a:rPr lang="ru-RU" sz="1600" dirty="0" smtClean="0">
                <a:solidFill>
                  <a:schemeClr val="bg1"/>
                </a:solidFill>
                <a:effectLst/>
                <a:latin typeface="Times New Roman"/>
                <a:ea typeface="Times New Roman"/>
                <a:cs typeface="Times New Roman"/>
              </a:rPr>
              <a:t>7.10.Приказ или постановление об образовании  комиссии по специальному расследованию</a:t>
            </a:r>
            <a:endParaRPr lang="ru-RU" sz="1600" dirty="0" smtClean="0">
              <a:solidFill>
                <a:schemeClr val="bg1"/>
              </a:solidFill>
              <a:effectLst/>
              <a:latin typeface="Calibri"/>
              <a:ea typeface="Calibri"/>
              <a:cs typeface="Times New Roman"/>
            </a:endParaRPr>
          </a:p>
          <a:p>
            <a:pPr indent="450215" algn="just">
              <a:spcAft>
                <a:spcPts val="0"/>
              </a:spcAft>
            </a:pPr>
            <a:r>
              <a:rPr lang="ru-RU" sz="1600" dirty="0" smtClean="0">
                <a:solidFill>
                  <a:schemeClr val="bg1"/>
                </a:solidFill>
                <a:effectLst/>
                <a:latin typeface="Times New Roman"/>
                <a:ea typeface="Times New Roman"/>
                <a:cs typeface="Times New Roman"/>
              </a:rPr>
              <a:t>7.11.Выписки из инструкций, положений, приказов и других актов, устанавливающих нормы безопасности труда и ответственных за это лиц.</a:t>
            </a:r>
            <a:endParaRPr lang="ru-RU" sz="1600" dirty="0" smtClean="0">
              <a:solidFill>
                <a:schemeClr val="bg1"/>
              </a:solidFill>
              <a:effectLst/>
              <a:latin typeface="Calibri"/>
              <a:ea typeface="Calibri"/>
              <a:cs typeface="Times New Roman"/>
            </a:endParaRPr>
          </a:p>
          <a:p>
            <a:pPr indent="450215" algn="just">
              <a:spcAft>
                <a:spcPts val="0"/>
              </a:spcAft>
            </a:pPr>
            <a:r>
              <a:rPr lang="ru-RU" sz="1600" dirty="0" smtClean="0">
                <a:solidFill>
                  <a:schemeClr val="bg1"/>
                </a:solidFill>
                <a:effectLst/>
                <a:latin typeface="Times New Roman"/>
                <a:ea typeface="Times New Roman"/>
                <a:cs typeface="Times New Roman"/>
              </a:rPr>
              <a:t>7.12.Акт комиссии специального расследования о проверке состояния охраны труда на предприятии (подразделении, цехе).</a:t>
            </a:r>
            <a:endParaRPr lang="ru-RU" sz="1600" dirty="0" smtClean="0">
              <a:solidFill>
                <a:schemeClr val="bg1"/>
              </a:solidFill>
              <a:effectLst/>
              <a:latin typeface="Calibri"/>
              <a:ea typeface="Calibri"/>
              <a:cs typeface="Times New Roman"/>
            </a:endParaRPr>
          </a:p>
          <a:p>
            <a:pPr indent="450215" algn="just">
              <a:spcAft>
                <a:spcPts val="0"/>
              </a:spcAft>
            </a:pPr>
            <a:r>
              <a:rPr lang="ru-RU" sz="1600" dirty="0" smtClean="0">
                <a:solidFill>
                  <a:schemeClr val="bg1"/>
                </a:solidFill>
                <a:effectLst/>
                <a:latin typeface="Times New Roman"/>
                <a:ea typeface="Times New Roman"/>
                <a:cs typeface="Times New Roman"/>
              </a:rPr>
              <a:t>7.13.В необходимых случаях заключение (главного) государственного технического инспектора труда.</a:t>
            </a:r>
            <a:endParaRPr lang="ru-RU" sz="1600" dirty="0">
              <a:solidFill>
                <a:schemeClr val="bg1"/>
              </a:solidFill>
              <a:effectLst/>
              <a:latin typeface="Calibri"/>
              <a:ea typeface="Calibri"/>
              <a:cs typeface="Times New Roman"/>
            </a:endParaRPr>
          </a:p>
        </p:txBody>
      </p:sp>
    </p:spTree>
    <p:extLst>
      <p:ext uri="{BB962C8B-B14F-4D97-AF65-F5344CB8AC3E}">
        <p14:creationId xmlns:p14="http://schemas.microsoft.com/office/powerpoint/2010/main" val="13033459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959"/>
          <a:stretch/>
        </p:blipFill>
        <p:spPr bwMode="auto">
          <a:xfrm>
            <a:off x="179512" y="121196"/>
            <a:ext cx="8784976" cy="5426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2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0"/>
            <a:ext cx="8856984" cy="5632311"/>
          </a:xfrm>
          <a:prstGeom prst="rect">
            <a:avLst/>
          </a:prstGeom>
        </p:spPr>
        <p:txBody>
          <a:bodyPr wrap="square">
            <a:spAutoFit/>
          </a:bodyPr>
          <a:lstStyle/>
          <a:p>
            <a:pPr indent="719138" algn="just">
              <a:spcAft>
                <a:spcPts val="0"/>
              </a:spcAft>
            </a:pPr>
            <a:r>
              <a:rPr lang="ru-RU" sz="2000" spc="-5" dirty="0" smtClean="0">
                <a:solidFill>
                  <a:srgbClr val="000000"/>
                </a:solidFill>
                <a:effectLst/>
                <a:latin typeface="Times New Roman"/>
                <a:ea typeface="Times New Roman"/>
                <a:cs typeface="Times New Roman"/>
              </a:rPr>
              <a:t>За состоянием безопасности труда установлен строгий госу</a:t>
            </a:r>
            <a:r>
              <a:rPr lang="ru-RU" sz="2000" spc="5" dirty="0" smtClean="0">
                <a:solidFill>
                  <a:srgbClr val="000000"/>
                </a:solidFill>
                <a:effectLst/>
                <a:latin typeface="Times New Roman"/>
                <a:ea typeface="Times New Roman"/>
                <a:cs typeface="Times New Roman"/>
              </a:rPr>
              <a:t>дарственный, ведомственный и общественный надзор и контроль. </a:t>
            </a:r>
            <a:r>
              <a:rPr lang="ru-RU" sz="2000" b="1" spc="5" dirty="0" smtClean="0">
                <a:solidFill>
                  <a:srgbClr val="000000"/>
                </a:solidFill>
                <a:effectLst/>
                <a:latin typeface="Times New Roman"/>
                <a:ea typeface="Times New Roman"/>
                <a:cs typeface="Times New Roman"/>
              </a:rPr>
              <a:t>Государственный надзор</a:t>
            </a:r>
            <a:r>
              <a:rPr lang="ru-RU" sz="2000" spc="5" dirty="0" smtClean="0">
                <a:solidFill>
                  <a:srgbClr val="000000"/>
                </a:solidFill>
                <a:effectLst/>
                <a:latin typeface="Times New Roman"/>
                <a:ea typeface="Times New Roman"/>
                <a:cs typeface="Times New Roman"/>
              </a:rPr>
              <a:t> осуществляют специальные государст­</a:t>
            </a:r>
            <a:r>
              <a:rPr lang="ru-RU" sz="2000" spc="15" dirty="0" smtClean="0">
                <a:solidFill>
                  <a:srgbClr val="000000"/>
                </a:solidFill>
                <a:effectLst/>
                <a:latin typeface="Times New Roman"/>
                <a:ea typeface="Times New Roman"/>
                <a:cs typeface="Times New Roman"/>
              </a:rPr>
              <a:t>венные органы и инспекции, которые в своей деятельности не </a:t>
            </a:r>
            <a:r>
              <a:rPr lang="ru-RU" sz="2000" spc="5" dirty="0" smtClean="0">
                <a:solidFill>
                  <a:srgbClr val="000000"/>
                </a:solidFill>
                <a:effectLst/>
                <a:latin typeface="Times New Roman"/>
                <a:ea typeface="Times New Roman"/>
                <a:cs typeface="Times New Roman"/>
              </a:rPr>
              <a:t>зависят от администрации контролирующих предприятий. </a:t>
            </a:r>
            <a:endParaRPr lang="ru-RU" sz="2000" dirty="0" smtClean="0">
              <a:effectLst/>
              <a:latin typeface="Calibri"/>
              <a:ea typeface="Calibri"/>
              <a:cs typeface="Times New Roman"/>
            </a:endParaRPr>
          </a:p>
          <a:p>
            <a:pPr indent="719138" algn="just">
              <a:spcAft>
                <a:spcPts val="0"/>
              </a:spcAft>
            </a:pPr>
            <a:r>
              <a:rPr lang="ru-RU" sz="2000" spc="5" dirty="0" smtClean="0">
                <a:solidFill>
                  <a:srgbClr val="000000"/>
                </a:solidFill>
                <a:effectLst/>
                <a:latin typeface="Times New Roman"/>
                <a:ea typeface="Times New Roman"/>
                <a:cs typeface="Times New Roman"/>
              </a:rPr>
              <a:t>Это Прокуратура Республики Узбекистан, горный и промышленный надзор Республики Узбекистан, надзор по ядерной и радиационной </a:t>
            </a:r>
            <a:r>
              <a:rPr lang="ru-RU" sz="2000" dirty="0" smtClean="0">
                <a:solidFill>
                  <a:srgbClr val="000000"/>
                </a:solidFill>
                <a:effectLst/>
                <a:latin typeface="Times New Roman"/>
                <a:ea typeface="Times New Roman"/>
                <a:cs typeface="Times New Roman"/>
              </a:rPr>
              <a:t>безопасности, Государственный энергетический надзор </a:t>
            </a:r>
            <a:r>
              <a:rPr lang="ru-RU" sz="2000" spc="5" dirty="0" smtClean="0">
                <a:solidFill>
                  <a:srgbClr val="000000"/>
                </a:solidFill>
                <a:effectLst/>
                <a:latin typeface="Times New Roman"/>
                <a:ea typeface="Times New Roman"/>
                <a:cs typeface="Times New Roman"/>
              </a:rPr>
              <a:t>Республики Узбекистан</a:t>
            </a:r>
            <a:r>
              <a:rPr lang="ru-RU" sz="2000" dirty="0" smtClean="0">
                <a:solidFill>
                  <a:srgbClr val="000000"/>
                </a:solidFill>
                <a:effectLst/>
                <a:latin typeface="Times New Roman"/>
                <a:ea typeface="Times New Roman"/>
                <a:cs typeface="Times New Roman"/>
              </a:rPr>
              <a:t>, Госу­</a:t>
            </a:r>
            <a:r>
              <a:rPr lang="ru-RU" sz="2000" spc="25" dirty="0" smtClean="0">
                <a:solidFill>
                  <a:srgbClr val="000000"/>
                </a:solidFill>
                <a:effectLst/>
                <a:latin typeface="Times New Roman"/>
                <a:ea typeface="Times New Roman"/>
                <a:cs typeface="Times New Roman"/>
              </a:rPr>
              <a:t>дарственный комитет санитарно-эпидемиологического надзора </a:t>
            </a:r>
            <a:r>
              <a:rPr lang="ru-RU" sz="2000" spc="5" dirty="0" smtClean="0">
                <a:solidFill>
                  <a:srgbClr val="000000"/>
                </a:solidFill>
                <a:effectLst/>
                <a:latin typeface="Times New Roman"/>
                <a:ea typeface="Times New Roman"/>
                <a:cs typeface="Times New Roman"/>
              </a:rPr>
              <a:t>Республики Узбекистан</a:t>
            </a:r>
            <a:r>
              <a:rPr lang="ru-RU" sz="2000" spc="15" dirty="0" smtClean="0">
                <a:solidFill>
                  <a:srgbClr val="000000"/>
                </a:solidFill>
                <a:effectLst/>
                <a:latin typeface="Times New Roman"/>
                <a:ea typeface="Times New Roman"/>
                <a:cs typeface="Times New Roman"/>
              </a:rPr>
              <a:t> (Госкомсанэпиднадзор </a:t>
            </a:r>
            <a:r>
              <a:rPr lang="ru-RU" sz="2000" spc="5" dirty="0" smtClean="0">
                <a:solidFill>
                  <a:srgbClr val="000000"/>
                </a:solidFill>
                <a:effectLst/>
                <a:latin typeface="Times New Roman"/>
                <a:ea typeface="Times New Roman"/>
                <a:cs typeface="Times New Roman"/>
              </a:rPr>
              <a:t>Республики Узбекистан</a:t>
            </a:r>
            <a:r>
              <a:rPr lang="ru-RU" sz="2000" spc="15" dirty="0" smtClean="0">
                <a:solidFill>
                  <a:srgbClr val="000000"/>
                </a:solidFill>
                <a:effectLst/>
                <a:latin typeface="Times New Roman"/>
                <a:ea typeface="Times New Roman"/>
                <a:cs typeface="Times New Roman"/>
              </a:rPr>
              <a:t>),  инспекция тру­</a:t>
            </a:r>
            <a:r>
              <a:rPr lang="ru-RU" sz="2000" spc="5" dirty="0" smtClean="0">
                <a:solidFill>
                  <a:srgbClr val="000000"/>
                </a:solidFill>
                <a:effectLst/>
                <a:latin typeface="Times New Roman"/>
                <a:ea typeface="Times New Roman"/>
                <a:cs typeface="Times New Roman"/>
              </a:rPr>
              <a:t>да при Министерстве труда Республики Узбекистан; </a:t>
            </a:r>
            <a:endParaRPr lang="ru-RU" sz="2000" dirty="0" smtClean="0">
              <a:effectLst/>
              <a:latin typeface="Calibri"/>
              <a:ea typeface="Calibri"/>
              <a:cs typeface="Times New Roman"/>
            </a:endParaRPr>
          </a:p>
          <a:p>
            <a:pPr indent="719138" algn="just">
              <a:spcAft>
                <a:spcPts val="0"/>
              </a:spcAft>
            </a:pPr>
            <a:r>
              <a:rPr lang="ru-RU" sz="2000" spc="15" dirty="0" smtClean="0">
                <a:solidFill>
                  <a:srgbClr val="000000"/>
                </a:solidFill>
                <a:effectLst/>
                <a:latin typeface="Times New Roman"/>
                <a:ea typeface="Times New Roman"/>
                <a:cs typeface="Times New Roman"/>
              </a:rPr>
              <a:t>Общий надзор за выполнением рассматриваемых законов возложен на </a:t>
            </a:r>
            <a:r>
              <a:rPr lang="ru-RU" sz="2000" b="1" spc="15" dirty="0" smtClean="0">
                <a:solidFill>
                  <a:srgbClr val="000000"/>
                </a:solidFill>
                <a:effectLst/>
                <a:latin typeface="Times New Roman"/>
                <a:ea typeface="Times New Roman"/>
                <a:cs typeface="Times New Roman"/>
              </a:rPr>
              <a:t>Генерального прокурора </a:t>
            </a:r>
            <a:r>
              <a:rPr lang="ru-RU" sz="2000" b="1" spc="5" dirty="0" smtClean="0">
                <a:solidFill>
                  <a:srgbClr val="000000"/>
                </a:solidFill>
                <a:effectLst/>
                <a:latin typeface="Times New Roman"/>
                <a:ea typeface="Times New Roman"/>
                <a:cs typeface="Times New Roman"/>
              </a:rPr>
              <a:t>Республики Узбекистан</a:t>
            </a:r>
            <a:r>
              <a:rPr lang="ru-RU" sz="2000" b="1" spc="15" dirty="0" smtClean="0">
                <a:solidFill>
                  <a:srgbClr val="000000"/>
                </a:solidFill>
                <a:effectLst/>
                <a:latin typeface="Times New Roman"/>
                <a:ea typeface="Times New Roman"/>
                <a:cs typeface="Times New Roman"/>
              </a:rPr>
              <a:t> и местные органы </a:t>
            </a:r>
            <a:r>
              <a:rPr lang="ru-RU" sz="2000" b="1" dirty="0" smtClean="0">
                <a:solidFill>
                  <a:srgbClr val="000000"/>
                </a:solidFill>
                <a:effectLst/>
                <a:latin typeface="Times New Roman"/>
                <a:ea typeface="Times New Roman"/>
                <a:cs typeface="Times New Roman"/>
              </a:rPr>
              <a:t>прокуратуры.</a:t>
            </a:r>
            <a:r>
              <a:rPr lang="ru-RU" sz="2000" dirty="0" smtClean="0">
                <a:solidFill>
                  <a:srgbClr val="000000"/>
                </a:solidFill>
                <a:effectLst/>
                <a:latin typeface="Times New Roman"/>
                <a:ea typeface="Times New Roman"/>
                <a:cs typeface="Times New Roman"/>
              </a:rPr>
              <a:t> Надзор за соблюдением законодательства по безо­</a:t>
            </a:r>
            <a:r>
              <a:rPr lang="ru-RU" sz="2000" spc="45" dirty="0" smtClean="0">
                <a:solidFill>
                  <a:srgbClr val="000000"/>
                </a:solidFill>
                <a:effectLst/>
                <a:latin typeface="Times New Roman"/>
                <a:ea typeface="Times New Roman"/>
                <a:cs typeface="Times New Roman"/>
              </a:rPr>
              <a:t>пасности труда возложен также  </a:t>
            </a:r>
            <a:r>
              <a:rPr lang="ru-RU" sz="2000" b="1" spc="45" dirty="0" smtClean="0">
                <a:solidFill>
                  <a:srgbClr val="000000"/>
                </a:solidFill>
                <a:effectLst/>
                <a:latin typeface="Times New Roman"/>
                <a:ea typeface="Times New Roman"/>
                <a:cs typeface="Times New Roman"/>
              </a:rPr>
              <a:t>на профсоюзы </a:t>
            </a:r>
            <a:r>
              <a:rPr lang="ru-RU" sz="2000" b="1" spc="5" dirty="0" smtClean="0">
                <a:solidFill>
                  <a:srgbClr val="000000"/>
                </a:solidFill>
                <a:effectLst/>
                <a:latin typeface="Times New Roman"/>
                <a:ea typeface="Times New Roman"/>
                <a:cs typeface="Times New Roman"/>
              </a:rPr>
              <a:t>Республики Узбекистан</a:t>
            </a:r>
            <a:r>
              <a:rPr lang="ru-RU" sz="2000" spc="45" dirty="0" smtClean="0">
                <a:solidFill>
                  <a:srgbClr val="000000"/>
                </a:solidFill>
                <a:effectLst/>
                <a:latin typeface="Times New Roman"/>
                <a:ea typeface="Times New Roman"/>
                <a:cs typeface="Times New Roman"/>
              </a:rPr>
              <a:t>,  которые </a:t>
            </a:r>
            <a:r>
              <a:rPr lang="ru-RU" sz="2000" spc="5" dirty="0" smtClean="0">
                <a:solidFill>
                  <a:srgbClr val="000000"/>
                </a:solidFill>
                <a:effectLst/>
                <a:latin typeface="Times New Roman"/>
                <a:ea typeface="Times New Roman"/>
                <a:cs typeface="Times New Roman"/>
              </a:rPr>
              <a:t>осуществляют контроль за обеспечением безопасности на произ­водстве через техническую инспекцию труда.</a:t>
            </a:r>
            <a:endParaRPr lang="ru-RU" sz="2000" dirty="0">
              <a:effectLst/>
              <a:latin typeface="Calibri"/>
              <a:ea typeface="Calibri"/>
              <a:cs typeface="Times New Roman"/>
            </a:endParaRPr>
          </a:p>
        </p:txBody>
      </p:sp>
    </p:spTree>
    <p:extLst>
      <p:ext uri="{BB962C8B-B14F-4D97-AF65-F5344CB8AC3E}">
        <p14:creationId xmlns:p14="http://schemas.microsoft.com/office/powerpoint/2010/main" val="17387572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0"/>
            <a:ext cx="8856984" cy="5847755"/>
          </a:xfrm>
          <a:prstGeom prst="rect">
            <a:avLst/>
          </a:prstGeom>
        </p:spPr>
        <p:txBody>
          <a:bodyPr wrap="square">
            <a:spAutoFit/>
          </a:bodyPr>
          <a:lstStyle/>
          <a:p>
            <a:pPr indent="450215" algn="ctr">
              <a:spcAft>
                <a:spcPts val="0"/>
              </a:spcAft>
            </a:pPr>
            <a:r>
              <a:rPr lang="ru-RU" sz="1700" b="1" spc="-10" dirty="0" smtClean="0">
                <a:solidFill>
                  <a:schemeClr val="bg1"/>
                </a:solidFill>
                <a:effectLst/>
                <a:latin typeface="Times New Roman"/>
                <a:ea typeface="Times New Roman"/>
                <a:cs typeface="Times New Roman"/>
              </a:rPr>
              <a:t>Статьи из трудового кодекса </a:t>
            </a:r>
            <a:r>
              <a:rPr lang="ru-RU" sz="1700" b="1" spc="-10" dirty="0" err="1" smtClean="0">
                <a:solidFill>
                  <a:schemeClr val="bg1"/>
                </a:solidFill>
                <a:effectLst/>
                <a:latin typeface="Times New Roman"/>
                <a:ea typeface="Times New Roman"/>
                <a:cs typeface="Times New Roman"/>
              </a:rPr>
              <a:t>РУз</a:t>
            </a:r>
            <a:r>
              <a:rPr lang="ru-RU" sz="1700" b="1" spc="-10" dirty="0" smtClean="0">
                <a:solidFill>
                  <a:schemeClr val="bg1"/>
                </a:solidFill>
                <a:effectLst/>
                <a:latin typeface="Times New Roman"/>
                <a:ea typeface="Times New Roman"/>
                <a:cs typeface="Times New Roman"/>
              </a:rPr>
              <a:t>.</a:t>
            </a:r>
            <a:endParaRPr lang="ru-RU" sz="1700" dirty="0" smtClean="0">
              <a:solidFill>
                <a:schemeClr val="bg1"/>
              </a:solidFill>
              <a:effectLst/>
              <a:latin typeface="Calibri"/>
              <a:ea typeface="Calibri"/>
              <a:cs typeface="Times New Roman"/>
            </a:endParaRPr>
          </a:p>
          <a:p>
            <a:pPr indent="450215" algn="just">
              <a:spcAft>
                <a:spcPts val="0"/>
              </a:spcAft>
            </a:pPr>
            <a:r>
              <a:rPr lang="ru-RU" sz="1700" spc="-10" dirty="0" smtClean="0">
                <a:solidFill>
                  <a:schemeClr val="bg1"/>
                </a:solidFill>
                <a:effectLst/>
                <a:latin typeface="Times New Roman"/>
                <a:ea typeface="Times New Roman"/>
                <a:cs typeface="Times New Roman"/>
              </a:rPr>
              <a:t>В главе </a:t>
            </a:r>
            <a:r>
              <a:rPr lang="ru-RU" sz="1700" dirty="0" smtClean="0">
                <a:solidFill>
                  <a:schemeClr val="bg1"/>
                </a:solidFill>
                <a:effectLst/>
                <a:latin typeface="Times New Roman"/>
                <a:ea typeface="Times New Roman"/>
                <a:cs typeface="Times New Roman"/>
              </a:rPr>
              <a:t>XIII. Охрана труда приводятся требования по охране труда: </a:t>
            </a:r>
            <a:endParaRPr lang="ru-RU" sz="1700" dirty="0" smtClean="0">
              <a:solidFill>
                <a:schemeClr val="bg1"/>
              </a:solidFill>
              <a:effectLst/>
              <a:latin typeface="Calibri"/>
              <a:ea typeface="Calibri"/>
              <a:cs typeface="Times New Roman"/>
            </a:endParaRPr>
          </a:p>
          <a:p>
            <a:pPr indent="450215" algn="ctr">
              <a:spcAft>
                <a:spcPts val="0"/>
              </a:spcAft>
            </a:pPr>
            <a:r>
              <a:rPr lang="ru-RU" sz="1700" b="1" dirty="0" smtClean="0">
                <a:solidFill>
                  <a:schemeClr val="bg1"/>
                </a:solidFill>
                <a:effectLst/>
                <a:latin typeface="Times New Roman"/>
                <a:ea typeface="Times New Roman"/>
                <a:cs typeface="Times New Roman"/>
              </a:rPr>
              <a:t>Статья 211.</a:t>
            </a:r>
            <a:r>
              <a:rPr lang="ru-RU" sz="1700" dirty="0" smtClean="0">
                <a:solidFill>
                  <a:schemeClr val="bg1"/>
                </a:solidFill>
                <a:effectLst/>
                <a:latin typeface="Times New Roman"/>
                <a:ea typeface="Times New Roman"/>
                <a:cs typeface="Times New Roman"/>
              </a:rPr>
              <a:t> Требования по охране труда</a:t>
            </a:r>
            <a:endParaRPr lang="ru-RU" sz="1700" dirty="0" smtClean="0">
              <a:solidFill>
                <a:schemeClr val="bg1"/>
              </a:solidFill>
              <a:effectLst/>
              <a:latin typeface="Calibri"/>
              <a:ea typeface="Calibri"/>
              <a:cs typeface="Times New Roman"/>
            </a:endParaRPr>
          </a:p>
          <a:p>
            <a:pPr indent="450215" algn="just">
              <a:spcAft>
                <a:spcPts val="0"/>
              </a:spcAft>
            </a:pPr>
            <a:r>
              <a:rPr lang="ru-RU" sz="1700" dirty="0" smtClean="0">
                <a:solidFill>
                  <a:schemeClr val="bg1"/>
                </a:solidFill>
                <a:effectLst/>
                <a:latin typeface="Times New Roman"/>
                <a:ea typeface="Times New Roman"/>
                <a:cs typeface="Times New Roman"/>
              </a:rPr>
              <a:t>На всех предприятиях должны быть созданы условия труда, отвечающие требованиям безопасности и гигиены. Создание таких условий составляет обязанность работодателя.</a:t>
            </a:r>
            <a:endParaRPr lang="ru-RU" sz="1700" dirty="0" smtClean="0">
              <a:solidFill>
                <a:schemeClr val="bg1"/>
              </a:solidFill>
              <a:effectLst/>
              <a:latin typeface="Calibri"/>
              <a:ea typeface="Calibri"/>
              <a:cs typeface="Times New Roman"/>
            </a:endParaRPr>
          </a:p>
          <a:p>
            <a:pPr indent="450215" algn="just">
              <a:spcAft>
                <a:spcPts val="0"/>
              </a:spcAft>
            </a:pPr>
            <a:r>
              <a:rPr lang="ru-RU" sz="1700" dirty="0" smtClean="0">
                <a:solidFill>
                  <a:schemeClr val="bg1"/>
                </a:solidFill>
                <a:effectLst/>
                <a:latin typeface="Times New Roman"/>
                <a:ea typeface="Times New Roman"/>
                <a:cs typeface="Times New Roman"/>
              </a:rPr>
              <a:t>Требования по охране труда устанавливаются настоящим Кодексом, законодательными и иными нормативными актами об охране труда, а также техническими стандартами.</a:t>
            </a:r>
            <a:endParaRPr lang="ru-RU" sz="1700" dirty="0" smtClean="0">
              <a:solidFill>
                <a:schemeClr val="bg1"/>
              </a:solidFill>
              <a:effectLst/>
              <a:latin typeface="Calibri"/>
              <a:ea typeface="Calibri"/>
              <a:cs typeface="Times New Roman"/>
            </a:endParaRPr>
          </a:p>
          <a:p>
            <a:pPr indent="450215" algn="just">
              <a:spcAft>
                <a:spcPts val="0"/>
              </a:spcAft>
            </a:pPr>
            <a:r>
              <a:rPr lang="ru-RU" sz="1700" dirty="0" smtClean="0">
                <a:solidFill>
                  <a:schemeClr val="bg1"/>
                </a:solidFill>
                <a:effectLst/>
                <a:latin typeface="Times New Roman"/>
                <a:ea typeface="Times New Roman"/>
                <a:cs typeface="Times New Roman"/>
              </a:rPr>
              <a:t>Работодатель несет ответственность за нарушение требований по охране труда.</a:t>
            </a:r>
            <a:endParaRPr lang="ru-RU" sz="1700" dirty="0" smtClean="0">
              <a:solidFill>
                <a:schemeClr val="bg1"/>
              </a:solidFill>
              <a:effectLst/>
              <a:latin typeface="Calibri"/>
              <a:ea typeface="Calibri"/>
              <a:cs typeface="Times New Roman"/>
            </a:endParaRPr>
          </a:p>
          <a:p>
            <a:pPr indent="450215" algn="just">
              <a:spcAft>
                <a:spcPts val="0"/>
              </a:spcAft>
            </a:pPr>
            <a:r>
              <a:rPr lang="ru-RU" sz="1700" spc="35" dirty="0" smtClean="0">
                <a:solidFill>
                  <a:schemeClr val="bg1"/>
                </a:solidFill>
                <a:effectLst/>
                <a:latin typeface="Times New Roman"/>
                <a:ea typeface="Times New Roman"/>
                <a:cs typeface="Times New Roman"/>
              </a:rPr>
              <a:t>Далее в статьях указывается, что </a:t>
            </a:r>
            <a:r>
              <a:rPr lang="ru-RU" sz="1700" spc="40" dirty="0" smtClean="0">
                <a:solidFill>
                  <a:schemeClr val="bg1"/>
                </a:solidFill>
                <a:effectLst/>
                <a:latin typeface="Times New Roman"/>
                <a:ea typeface="Times New Roman"/>
                <a:cs typeface="Times New Roman"/>
              </a:rPr>
              <a:t>главной задачей государственной политики  в области охраны </a:t>
            </a:r>
            <a:r>
              <a:rPr lang="ru-RU" sz="1700" spc="50" dirty="0" smtClean="0">
                <a:solidFill>
                  <a:schemeClr val="bg1"/>
                </a:solidFill>
                <a:effectLst/>
                <a:latin typeface="Times New Roman"/>
                <a:ea typeface="Times New Roman"/>
                <a:cs typeface="Times New Roman"/>
              </a:rPr>
              <a:t>труда является признание и обеспечение приоритета жизни и </a:t>
            </a:r>
            <a:r>
              <a:rPr lang="ru-RU" sz="1700" spc="35" dirty="0" smtClean="0">
                <a:solidFill>
                  <a:schemeClr val="bg1"/>
                </a:solidFill>
                <a:effectLst/>
                <a:latin typeface="Times New Roman"/>
                <a:ea typeface="Times New Roman"/>
                <a:cs typeface="Times New Roman"/>
              </a:rPr>
              <a:t>здоровья работников по отношению к результатам производст­</a:t>
            </a:r>
            <a:r>
              <a:rPr lang="ru-RU" sz="1700" spc="25" dirty="0" smtClean="0">
                <a:solidFill>
                  <a:schemeClr val="bg1"/>
                </a:solidFill>
                <a:effectLst/>
                <a:latin typeface="Times New Roman"/>
                <a:ea typeface="Times New Roman"/>
                <a:cs typeface="Times New Roman"/>
              </a:rPr>
              <a:t>венной деятельности предприятия. Указывается также, что каж­</a:t>
            </a:r>
            <a:r>
              <a:rPr lang="ru-RU" sz="1700" spc="10" dirty="0" smtClean="0">
                <a:solidFill>
                  <a:schemeClr val="bg1"/>
                </a:solidFill>
                <a:effectLst/>
                <a:latin typeface="Times New Roman"/>
                <a:ea typeface="Times New Roman"/>
                <a:cs typeface="Times New Roman"/>
              </a:rPr>
              <a:t>дый работник имеет право на охрану труда, которую гарантирует </a:t>
            </a:r>
            <a:r>
              <a:rPr lang="ru-RU" sz="1700" spc="25" dirty="0" smtClean="0">
                <a:solidFill>
                  <a:schemeClr val="bg1"/>
                </a:solidFill>
                <a:effectLst/>
                <a:latin typeface="Times New Roman"/>
                <a:ea typeface="Times New Roman"/>
                <a:cs typeface="Times New Roman"/>
              </a:rPr>
              <a:t>государство в лице органов законодательной, исполнительной и </a:t>
            </a:r>
            <a:r>
              <a:rPr lang="ru-RU" sz="1700" spc="15" dirty="0" smtClean="0">
                <a:solidFill>
                  <a:schemeClr val="bg1"/>
                </a:solidFill>
                <a:effectLst/>
                <a:latin typeface="Times New Roman"/>
                <a:ea typeface="Times New Roman"/>
                <a:cs typeface="Times New Roman"/>
              </a:rPr>
              <a:t>судебной власти. </a:t>
            </a:r>
            <a:endParaRPr lang="ru-RU" sz="1700" dirty="0" smtClean="0">
              <a:solidFill>
                <a:schemeClr val="bg1"/>
              </a:solidFill>
              <a:effectLst/>
              <a:latin typeface="Calibri"/>
              <a:ea typeface="Calibri"/>
              <a:cs typeface="Times New Roman"/>
            </a:endParaRPr>
          </a:p>
          <a:p>
            <a:pPr indent="450215" algn="just">
              <a:spcAft>
                <a:spcPts val="0"/>
              </a:spcAft>
            </a:pPr>
            <a:r>
              <a:rPr lang="ru-RU" sz="1700" spc="15" dirty="0" smtClean="0">
                <a:solidFill>
                  <a:schemeClr val="bg1"/>
                </a:solidFill>
                <a:effectLst/>
                <a:latin typeface="Times New Roman"/>
                <a:ea typeface="Times New Roman"/>
                <a:cs typeface="Times New Roman"/>
              </a:rPr>
              <a:t>Государственное управление охраной труда за­ключается в реализации основных направлений государственной политики в области охраны труда, разработке законодательных и </a:t>
            </a:r>
            <a:r>
              <a:rPr lang="ru-RU" sz="1700" spc="35" dirty="0" smtClean="0">
                <a:solidFill>
                  <a:schemeClr val="bg1"/>
                </a:solidFill>
                <a:effectLst/>
                <a:latin typeface="Times New Roman"/>
                <a:ea typeface="Times New Roman"/>
                <a:cs typeface="Times New Roman"/>
              </a:rPr>
              <a:t>иных нормативных актов в этой области, а также требований к средствам производства, технологиям и организации труда, га­</a:t>
            </a:r>
            <a:r>
              <a:rPr lang="ru-RU" sz="1700" spc="20" dirty="0" smtClean="0">
                <a:solidFill>
                  <a:schemeClr val="bg1"/>
                </a:solidFill>
                <a:effectLst/>
                <a:latin typeface="Times New Roman"/>
                <a:ea typeface="Times New Roman"/>
                <a:cs typeface="Times New Roman"/>
              </a:rPr>
              <a:t>рантирующим работникам здоровье и безопасные условия труда, также </a:t>
            </a:r>
            <a:r>
              <a:rPr lang="ru-RU" sz="1700" spc="10" dirty="0" smtClean="0">
                <a:solidFill>
                  <a:schemeClr val="bg1"/>
                </a:solidFill>
                <a:effectLst/>
                <a:latin typeface="Times New Roman"/>
                <a:ea typeface="Times New Roman"/>
                <a:cs typeface="Times New Roman"/>
              </a:rPr>
              <a:t>перечислены права и обязанности работников и работодателей по обеспечению охраны труда на предприятиях, рассмотрены вопро­</a:t>
            </a:r>
            <a:r>
              <a:rPr lang="ru-RU" sz="1700" spc="30" dirty="0" smtClean="0">
                <a:solidFill>
                  <a:schemeClr val="bg1"/>
                </a:solidFill>
                <a:effectLst/>
                <a:latin typeface="Times New Roman"/>
                <a:ea typeface="Times New Roman"/>
                <a:cs typeface="Times New Roman"/>
              </a:rPr>
              <a:t>сы обучения и инструктирования работников в области охраны труда, приведены сведения о финансировании указанных меро­</a:t>
            </a:r>
            <a:r>
              <a:rPr lang="ru-RU" sz="1700" spc="20" dirty="0" smtClean="0">
                <a:solidFill>
                  <a:schemeClr val="bg1"/>
                </a:solidFill>
                <a:effectLst/>
                <a:latin typeface="Times New Roman"/>
                <a:ea typeface="Times New Roman"/>
                <a:cs typeface="Times New Roman"/>
              </a:rPr>
              <a:t>приятий и фондах охраны труда. </a:t>
            </a:r>
            <a:endParaRPr lang="ru-RU" sz="1700" dirty="0">
              <a:solidFill>
                <a:schemeClr val="bg1"/>
              </a:solidFill>
              <a:effectLst/>
              <a:latin typeface="Calibri"/>
              <a:ea typeface="Calibri"/>
              <a:cs typeface="Times New Roman"/>
            </a:endParaRPr>
          </a:p>
        </p:txBody>
      </p:sp>
    </p:spTree>
    <p:extLst>
      <p:ext uri="{BB962C8B-B14F-4D97-AF65-F5344CB8AC3E}">
        <p14:creationId xmlns:p14="http://schemas.microsoft.com/office/powerpoint/2010/main" val="19779914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95029" y="82689"/>
            <a:ext cx="8784976" cy="5632311"/>
          </a:xfrm>
          <a:prstGeom prst="rect">
            <a:avLst/>
          </a:prstGeom>
        </p:spPr>
        <p:txBody>
          <a:bodyPr wrap="square">
            <a:spAutoFit/>
          </a:bodyPr>
          <a:lstStyle/>
          <a:p>
            <a:pPr indent="450215" algn="ctr">
              <a:spcAft>
                <a:spcPts val="0"/>
              </a:spcAft>
            </a:pPr>
            <a:r>
              <a:rPr lang="ru-RU" sz="2000" b="1" dirty="0" smtClean="0">
                <a:solidFill>
                  <a:schemeClr val="bg1"/>
                </a:solidFill>
                <a:effectLst/>
                <a:latin typeface="Times New Roman"/>
                <a:ea typeface="Times New Roman"/>
                <a:cs typeface="Times New Roman"/>
              </a:rPr>
              <a:t>Статья 212.</a:t>
            </a:r>
            <a:r>
              <a:rPr lang="ru-RU" sz="2000" dirty="0" smtClean="0">
                <a:solidFill>
                  <a:schemeClr val="bg1"/>
                </a:solidFill>
                <a:effectLst/>
                <a:latin typeface="Times New Roman"/>
                <a:ea typeface="Times New Roman"/>
                <a:cs typeface="Times New Roman"/>
              </a:rPr>
              <a:t> Обязанности работника по соблюдению норм, правил и инструкций по охране труда.</a:t>
            </a:r>
            <a:endParaRPr lang="ru-RU" sz="2000" dirty="0" smtClean="0">
              <a:solidFill>
                <a:schemeClr val="bg1"/>
              </a:solidFill>
              <a:effectLst/>
              <a:latin typeface="Calibri"/>
              <a:ea typeface="Calibri"/>
              <a:cs typeface="Times New Roman"/>
            </a:endParaRPr>
          </a:p>
          <a:p>
            <a:pPr indent="450215" algn="just">
              <a:spcAft>
                <a:spcPts val="0"/>
              </a:spcAft>
            </a:pPr>
            <a:r>
              <a:rPr lang="ru-RU" sz="2000" dirty="0" smtClean="0">
                <a:solidFill>
                  <a:schemeClr val="bg1"/>
                </a:solidFill>
                <a:effectLst/>
                <a:latin typeface="Times New Roman"/>
                <a:ea typeface="Times New Roman"/>
                <a:cs typeface="Times New Roman"/>
              </a:rPr>
              <a:t>Работник обязан соблюдать требования норм, правил и инструкций по охране труда, а также распоряжения администрации по безопасному ведению работ, пользоваться полученными средствами индивидуальной защиты, немедленно извещать своего непосредственного руководителя (бригадира, мастера, начальника участка и др.) о любой ситуации, которая создает непосредственную угрозу жизни и здоровью людей, а также о любом несчастном случае, происшедшем в ходе работы или в связи с ней.</a:t>
            </a:r>
            <a:endParaRPr lang="ru-RU" sz="2000" dirty="0" smtClean="0">
              <a:solidFill>
                <a:schemeClr val="bg1"/>
              </a:solidFill>
              <a:effectLst/>
              <a:latin typeface="Calibri"/>
              <a:ea typeface="Calibri"/>
              <a:cs typeface="Times New Roman"/>
            </a:endParaRPr>
          </a:p>
          <a:p>
            <a:pPr indent="450215" algn="ctr">
              <a:spcAft>
                <a:spcPts val="0"/>
              </a:spcAft>
            </a:pPr>
            <a:r>
              <a:rPr lang="ru-RU" sz="2000" b="1" dirty="0" smtClean="0">
                <a:solidFill>
                  <a:schemeClr val="bg1"/>
                </a:solidFill>
                <a:effectLst/>
                <a:latin typeface="Times New Roman"/>
                <a:ea typeface="Times New Roman"/>
                <a:cs typeface="Times New Roman"/>
              </a:rPr>
              <a:t>Статья 213.</a:t>
            </a:r>
            <a:r>
              <a:rPr lang="ru-RU" sz="2000" dirty="0" smtClean="0">
                <a:solidFill>
                  <a:schemeClr val="bg1"/>
                </a:solidFill>
                <a:effectLst/>
                <a:latin typeface="Times New Roman"/>
                <a:ea typeface="Times New Roman"/>
                <a:cs typeface="Times New Roman"/>
              </a:rPr>
              <a:t> Право работника на информацию об охране труда.</a:t>
            </a:r>
            <a:endParaRPr lang="ru-RU" sz="2000" dirty="0" smtClean="0">
              <a:solidFill>
                <a:schemeClr val="bg1"/>
              </a:solidFill>
              <a:effectLst/>
              <a:latin typeface="Calibri"/>
              <a:ea typeface="Calibri"/>
              <a:cs typeface="Times New Roman"/>
            </a:endParaRPr>
          </a:p>
          <a:p>
            <a:pPr indent="450215" algn="just">
              <a:spcAft>
                <a:spcPts val="0"/>
              </a:spcAft>
            </a:pPr>
            <a:r>
              <a:rPr lang="ru-RU" sz="2000" dirty="0" smtClean="0">
                <a:solidFill>
                  <a:schemeClr val="bg1"/>
                </a:solidFill>
                <a:effectLst/>
                <a:latin typeface="Times New Roman"/>
                <a:ea typeface="Times New Roman"/>
                <a:cs typeface="Times New Roman"/>
              </a:rPr>
              <a:t>При заключении трудового договора и при переводе на другую работу работник должен быть информирован работодателем об условиях труда, в том числе о наличии риска профессиональных и иных заболеваний, полагающихся ему в связи с этим льготах и компенсациях, а также средствах индивидуальной защиты.</a:t>
            </a:r>
            <a:endParaRPr lang="ru-RU" sz="2000" dirty="0" smtClean="0">
              <a:solidFill>
                <a:schemeClr val="bg1"/>
              </a:solidFill>
              <a:effectLst/>
              <a:latin typeface="Calibri"/>
              <a:ea typeface="Calibri"/>
              <a:cs typeface="Times New Roman"/>
            </a:endParaRPr>
          </a:p>
          <a:p>
            <a:pPr indent="450215" algn="just">
              <a:spcAft>
                <a:spcPts val="0"/>
              </a:spcAft>
            </a:pPr>
            <a:r>
              <a:rPr lang="ru-RU" sz="2000" dirty="0" smtClean="0">
                <a:solidFill>
                  <a:schemeClr val="bg1"/>
                </a:solidFill>
                <a:effectLst/>
                <a:latin typeface="Times New Roman"/>
                <a:ea typeface="Times New Roman"/>
                <a:cs typeface="Times New Roman"/>
              </a:rPr>
              <a:t>Работодатель обязан также информировать работников или их представителей о состоянии охраны труда на конкретных рабочих местах и в производстве.</a:t>
            </a:r>
            <a:endParaRPr lang="ru-RU" sz="2000" dirty="0">
              <a:solidFill>
                <a:schemeClr val="bg1"/>
              </a:solidFill>
              <a:effectLst/>
              <a:latin typeface="Calibri"/>
              <a:ea typeface="Calibri"/>
              <a:cs typeface="Times New Roman"/>
            </a:endParaRPr>
          </a:p>
        </p:txBody>
      </p:sp>
    </p:spTree>
    <p:extLst>
      <p:ext uri="{BB962C8B-B14F-4D97-AF65-F5344CB8AC3E}">
        <p14:creationId xmlns:p14="http://schemas.microsoft.com/office/powerpoint/2010/main" val="23807835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20080" y="128855"/>
            <a:ext cx="8856984" cy="5586145"/>
          </a:xfrm>
          <a:prstGeom prst="rect">
            <a:avLst/>
          </a:prstGeom>
        </p:spPr>
        <p:txBody>
          <a:bodyPr wrap="square">
            <a:spAutoFit/>
          </a:bodyPr>
          <a:lstStyle/>
          <a:p>
            <a:pPr indent="450215" algn="ctr">
              <a:spcAft>
                <a:spcPts val="0"/>
              </a:spcAft>
            </a:pPr>
            <a:r>
              <a:rPr lang="ru-RU" sz="1700" b="1" dirty="0" smtClean="0">
                <a:solidFill>
                  <a:schemeClr val="bg1"/>
                </a:solidFill>
                <a:effectLst/>
                <a:latin typeface="Times New Roman"/>
                <a:ea typeface="Times New Roman"/>
                <a:cs typeface="Times New Roman"/>
              </a:rPr>
              <a:t>Статья 214.</a:t>
            </a:r>
            <a:r>
              <a:rPr lang="ru-RU" sz="1700" dirty="0" smtClean="0">
                <a:solidFill>
                  <a:schemeClr val="bg1"/>
                </a:solidFill>
                <a:effectLst/>
                <a:latin typeface="Times New Roman"/>
                <a:ea typeface="Times New Roman"/>
                <a:cs typeface="Times New Roman"/>
              </a:rPr>
              <a:t> Медицинский осмотр</a:t>
            </a:r>
            <a:endParaRPr lang="ru-RU" sz="1700" dirty="0" smtClean="0">
              <a:solidFill>
                <a:schemeClr val="bg1"/>
              </a:solidFill>
              <a:effectLst/>
              <a:latin typeface="Calibri"/>
              <a:ea typeface="Calibri"/>
              <a:cs typeface="Times New Roman"/>
            </a:endParaRPr>
          </a:p>
          <a:p>
            <a:pPr indent="450215" algn="just">
              <a:spcAft>
                <a:spcPts val="0"/>
              </a:spcAft>
            </a:pPr>
            <a:r>
              <a:rPr lang="ru-RU" sz="1700" dirty="0" smtClean="0">
                <a:solidFill>
                  <a:schemeClr val="bg1"/>
                </a:solidFill>
                <a:effectLst/>
                <a:latin typeface="Times New Roman"/>
                <a:ea typeface="Times New Roman"/>
                <a:cs typeface="Times New Roman"/>
              </a:rPr>
              <a:t>Работодатель обязан организовать проведение предварительного при заключении трудового договора и периодических (в процессе работы) медицинских осмотров работников: не достигших восемнадцати лет; мужчин, достигших шестидесяти лет, женщин, достигших пятидесяти пяти лет; инвалидов; занятых на работах с неблагоприятными условиями труда, ночных работах, а также на работах, связанных с движением транспорта; занятых на работах в пищевой промышленности, торговле и других отраслях, непосредственно обслуживающих население; педагогических и других работников общеобразовательных школ, дошкольных и иных учреждений, непосредственно занятых обучением или воспитанием детей.</a:t>
            </a:r>
            <a:endParaRPr lang="ru-RU" sz="1700" dirty="0" smtClean="0">
              <a:solidFill>
                <a:schemeClr val="bg1"/>
              </a:solidFill>
              <a:effectLst/>
              <a:latin typeface="Calibri"/>
              <a:ea typeface="Calibri"/>
              <a:cs typeface="Times New Roman"/>
            </a:endParaRPr>
          </a:p>
          <a:p>
            <a:pPr indent="450215" algn="just">
              <a:spcAft>
                <a:spcPts val="0"/>
              </a:spcAft>
            </a:pPr>
            <a:r>
              <a:rPr lang="ru-RU" sz="1700" dirty="0" smtClean="0">
                <a:solidFill>
                  <a:schemeClr val="bg1"/>
                </a:solidFill>
                <a:effectLst/>
                <a:latin typeface="Times New Roman"/>
                <a:ea typeface="Times New Roman"/>
                <a:cs typeface="Times New Roman"/>
              </a:rPr>
              <a:t>Перечень работ с неблагоприятными условиями труда и иных работ, при выполнении которых проводятся предварительные и периодические медицинские осмотры, и порядок их проведения устанавливаются Министерством здравоохранения Республики Узбекистан.</a:t>
            </a:r>
            <a:endParaRPr lang="ru-RU" sz="1700" dirty="0" smtClean="0">
              <a:solidFill>
                <a:schemeClr val="bg1"/>
              </a:solidFill>
              <a:effectLst/>
              <a:latin typeface="Calibri"/>
              <a:ea typeface="Calibri"/>
              <a:cs typeface="Times New Roman"/>
            </a:endParaRPr>
          </a:p>
          <a:p>
            <a:pPr indent="450215" algn="just">
              <a:spcAft>
                <a:spcPts val="0"/>
              </a:spcAft>
            </a:pPr>
            <a:r>
              <a:rPr lang="ru-RU" sz="1700" dirty="0" smtClean="0">
                <a:solidFill>
                  <a:schemeClr val="bg1"/>
                </a:solidFill>
                <a:effectLst/>
                <a:latin typeface="Times New Roman"/>
                <a:ea typeface="Times New Roman"/>
                <a:cs typeface="Times New Roman"/>
              </a:rPr>
              <a:t>Работники, указанные в части первой настоящей статьи, не вправе уклоняться от прохождения медицинских осмотров. При уклонении указанных работников от прохождения осмотров или невыполнении ими рекомендаций, выдаваемых врачебными комиссиями по результатам обследований, работодатель вправе не допускать их к работе.</a:t>
            </a:r>
            <a:endParaRPr lang="ru-RU" sz="1700" dirty="0" smtClean="0">
              <a:solidFill>
                <a:schemeClr val="bg1"/>
              </a:solidFill>
              <a:effectLst/>
              <a:latin typeface="Calibri"/>
              <a:ea typeface="Calibri"/>
              <a:cs typeface="Times New Roman"/>
            </a:endParaRPr>
          </a:p>
          <a:p>
            <a:pPr indent="450215" algn="just">
              <a:spcAft>
                <a:spcPts val="0"/>
              </a:spcAft>
            </a:pPr>
            <a:r>
              <a:rPr lang="ru-RU" sz="1700" dirty="0" smtClean="0">
                <a:solidFill>
                  <a:schemeClr val="bg1"/>
                </a:solidFill>
                <a:effectLst/>
                <a:latin typeface="Times New Roman"/>
                <a:ea typeface="Times New Roman"/>
                <a:cs typeface="Times New Roman"/>
              </a:rPr>
              <a:t>Не допускается использование труда работников на работах, противопоказанных им по состоянию здоровья.</a:t>
            </a:r>
            <a:endParaRPr lang="ru-RU" sz="1700" dirty="0" smtClean="0">
              <a:solidFill>
                <a:schemeClr val="bg1"/>
              </a:solidFill>
              <a:effectLst/>
              <a:latin typeface="Calibri"/>
              <a:ea typeface="Calibri"/>
              <a:cs typeface="Times New Roman"/>
            </a:endParaRPr>
          </a:p>
          <a:p>
            <a:pPr indent="450215" algn="just">
              <a:spcAft>
                <a:spcPts val="0"/>
              </a:spcAft>
            </a:pPr>
            <a:r>
              <a:rPr lang="ru-RU" sz="1700" dirty="0" smtClean="0">
                <a:solidFill>
                  <a:schemeClr val="bg1"/>
                </a:solidFill>
                <a:effectLst/>
                <a:latin typeface="Times New Roman"/>
                <a:ea typeface="Times New Roman"/>
                <a:cs typeface="Times New Roman"/>
              </a:rPr>
              <a:t>Работник имеет право потребовать проведения внеочередного медицинского осмотра, если он полагает, что ухудшение состояния его здоровья связано с условиями труда.</a:t>
            </a:r>
            <a:endParaRPr lang="ru-RU" sz="1700" dirty="0" smtClean="0">
              <a:solidFill>
                <a:schemeClr val="bg1"/>
              </a:solidFill>
              <a:effectLst/>
              <a:latin typeface="Calibri"/>
              <a:ea typeface="Calibri"/>
              <a:cs typeface="Times New Roman"/>
            </a:endParaRPr>
          </a:p>
          <a:p>
            <a:pPr indent="450215" algn="just">
              <a:spcAft>
                <a:spcPts val="0"/>
              </a:spcAft>
            </a:pPr>
            <a:r>
              <a:rPr lang="ru-RU" sz="1700" dirty="0" smtClean="0">
                <a:solidFill>
                  <a:schemeClr val="bg1"/>
                </a:solidFill>
                <a:effectLst/>
                <a:latin typeface="Times New Roman"/>
                <a:ea typeface="Times New Roman"/>
                <a:cs typeface="Times New Roman"/>
              </a:rPr>
              <a:t>Работники не несут расходов в связи с прохождением медицинских осмотров.</a:t>
            </a:r>
            <a:endParaRPr lang="ru-RU" sz="1700" dirty="0">
              <a:solidFill>
                <a:schemeClr val="bg1"/>
              </a:solidFill>
              <a:effectLst/>
              <a:latin typeface="Calibri"/>
              <a:ea typeface="Calibri"/>
              <a:cs typeface="Times New Roman"/>
            </a:endParaRPr>
          </a:p>
        </p:txBody>
      </p:sp>
    </p:spTree>
    <p:extLst>
      <p:ext uri="{BB962C8B-B14F-4D97-AF65-F5344CB8AC3E}">
        <p14:creationId xmlns:p14="http://schemas.microsoft.com/office/powerpoint/2010/main" val="31193011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24137" y="0"/>
            <a:ext cx="8784976" cy="5355312"/>
          </a:xfrm>
          <a:prstGeom prst="rect">
            <a:avLst/>
          </a:prstGeom>
        </p:spPr>
        <p:txBody>
          <a:bodyPr wrap="square">
            <a:spAutoFit/>
          </a:bodyPr>
          <a:lstStyle/>
          <a:p>
            <a:pPr indent="450215" algn="ctr">
              <a:spcAft>
                <a:spcPts val="0"/>
              </a:spcAft>
            </a:pPr>
            <a:r>
              <a:rPr lang="ru-RU" sz="1900" b="1" dirty="0" smtClean="0">
                <a:solidFill>
                  <a:schemeClr val="bg1"/>
                </a:solidFill>
                <a:effectLst/>
                <a:latin typeface="Times New Roman"/>
                <a:ea typeface="Times New Roman"/>
                <a:cs typeface="Times New Roman"/>
              </a:rPr>
              <a:t>Статья 215.</a:t>
            </a:r>
            <a:r>
              <a:rPr lang="ru-RU" sz="1900" dirty="0" smtClean="0">
                <a:solidFill>
                  <a:schemeClr val="bg1"/>
                </a:solidFill>
                <a:effectLst/>
                <a:latin typeface="Times New Roman"/>
                <a:ea typeface="Times New Roman"/>
                <a:cs typeface="Times New Roman"/>
              </a:rPr>
              <a:t> Проведение инструктажа и обучения работников по охране труда</a:t>
            </a:r>
            <a:endParaRPr lang="ru-RU" sz="1900" dirty="0" smtClean="0">
              <a:solidFill>
                <a:schemeClr val="bg1"/>
              </a:solidFill>
              <a:effectLst/>
              <a:latin typeface="Calibri"/>
              <a:ea typeface="Calibri"/>
              <a:cs typeface="Times New Roman"/>
            </a:endParaRPr>
          </a:p>
          <a:p>
            <a:pPr indent="450215" algn="just">
              <a:spcAft>
                <a:spcPts val="0"/>
              </a:spcAft>
            </a:pPr>
            <a:r>
              <a:rPr lang="ru-RU" sz="1900" dirty="0" smtClean="0">
                <a:solidFill>
                  <a:schemeClr val="bg1"/>
                </a:solidFill>
                <a:effectLst/>
                <a:latin typeface="Times New Roman"/>
                <a:ea typeface="Times New Roman"/>
                <a:cs typeface="Times New Roman"/>
              </a:rPr>
              <a:t>На работодателя возлагается обязанность проведения инструктажа работников по технике безопасности, производственной санитарии, противопожарной охране и другим правилам охраны труда, а также осуществления постоянного контроля за соблюдением работниками всех требований по охране труда.</a:t>
            </a:r>
            <a:endParaRPr lang="ru-RU" sz="1900" dirty="0" smtClean="0">
              <a:solidFill>
                <a:schemeClr val="bg1"/>
              </a:solidFill>
              <a:effectLst/>
              <a:latin typeface="Calibri"/>
              <a:ea typeface="Calibri"/>
              <a:cs typeface="Times New Roman"/>
            </a:endParaRPr>
          </a:p>
          <a:p>
            <a:pPr indent="450215" algn="just">
              <a:spcAft>
                <a:spcPts val="0"/>
              </a:spcAft>
            </a:pPr>
            <a:r>
              <a:rPr lang="ru-RU" sz="1900" dirty="0" smtClean="0">
                <a:solidFill>
                  <a:schemeClr val="bg1"/>
                </a:solidFill>
                <a:effectLst/>
                <a:latin typeface="Times New Roman"/>
                <a:ea typeface="Times New Roman"/>
                <a:cs typeface="Times New Roman"/>
              </a:rPr>
              <a:t>Работодатель обязан обеспечить прохождение работниками обучения по охране труда и проводить проверку их знаний.</a:t>
            </a:r>
            <a:endParaRPr lang="ru-RU" sz="1900" dirty="0" smtClean="0">
              <a:solidFill>
                <a:schemeClr val="bg1"/>
              </a:solidFill>
              <a:effectLst/>
              <a:latin typeface="Calibri"/>
              <a:ea typeface="Calibri"/>
              <a:cs typeface="Times New Roman"/>
            </a:endParaRPr>
          </a:p>
          <a:p>
            <a:pPr indent="450215" algn="just">
              <a:spcAft>
                <a:spcPts val="0"/>
              </a:spcAft>
            </a:pPr>
            <a:r>
              <a:rPr lang="ru-RU" sz="1900" dirty="0" smtClean="0">
                <a:solidFill>
                  <a:schemeClr val="bg1"/>
                </a:solidFill>
                <a:effectLst/>
                <a:latin typeface="Times New Roman"/>
                <a:ea typeface="Times New Roman"/>
                <a:cs typeface="Times New Roman"/>
              </a:rPr>
              <a:t>Допуск к работе лиц, не прошедших обучение, инструктирование и проверку знаний по охране труда, запрещается.</a:t>
            </a:r>
            <a:endParaRPr lang="ru-RU" sz="1900" dirty="0" smtClean="0">
              <a:solidFill>
                <a:schemeClr val="bg1"/>
              </a:solidFill>
              <a:effectLst/>
              <a:latin typeface="Calibri"/>
              <a:ea typeface="Calibri"/>
              <a:cs typeface="Times New Roman"/>
            </a:endParaRPr>
          </a:p>
          <a:p>
            <a:pPr indent="450215" algn="ctr">
              <a:spcAft>
                <a:spcPts val="0"/>
              </a:spcAft>
            </a:pPr>
            <a:r>
              <a:rPr lang="ru-RU" sz="1900" b="1" dirty="0" smtClean="0">
                <a:solidFill>
                  <a:schemeClr val="bg1"/>
                </a:solidFill>
                <a:effectLst/>
                <a:latin typeface="Times New Roman"/>
                <a:ea typeface="Times New Roman"/>
                <a:cs typeface="Times New Roman"/>
              </a:rPr>
              <a:t>Статья 216. </a:t>
            </a:r>
            <a:r>
              <a:rPr lang="ru-RU" sz="1900" dirty="0" smtClean="0">
                <a:solidFill>
                  <a:schemeClr val="bg1"/>
                </a:solidFill>
                <a:effectLst/>
                <a:latin typeface="Times New Roman"/>
                <a:ea typeface="Times New Roman"/>
                <a:cs typeface="Times New Roman"/>
              </a:rPr>
              <a:t>Средства на мероприятия по охране труда</a:t>
            </a:r>
            <a:endParaRPr lang="ru-RU" sz="1900" dirty="0" smtClean="0">
              <a:solidFill>
                <a:schemeClr val="bg1"/>
              </a:solidFill>
              <a:effectLst/>
              <a:latin typeface="Calibri"/>
              <a:ea typeface="Calibri"/>
              <a:cs typeface="Times New Roman"/>
            </a:endParaRPr>
          </a:p>
          <a:p>
            <a:pPr indent="450215" algn="just">
              <a:spcAft>
                <a:spcPts val="0"/>
              </a:spcAft>
            </a:pPr>
            <a:r>
              <a:rPr lang="ru-RU" sz="1900" dirty="0" smtClean="0">
                <a:solidFill>
                  <a:schemeClr val="bg1"/>
                </a:solidFill>
                <a:effectLst/>
                <a:latin typeface="Times New Roman"/>
                <a:ea typeface="Times New Roman"/>
                <a:cs typeface="Times New Roman"/>
              </a:rPr>
              <a:t>Для проведения мероприятий по охране труда выделяются в установленном порядке средства и необходимые материалы. Расходование этих средств и материалов на другие цели запрещается. Порядок использования указанных средств и материалов определяется в коллективном договоре, а если он не заключен, - по соглашению между работодателем и профсоюзным комитетом либо иным представительным органом работников.</a:t>
            </a:r>
            <a:endParaRPr lang="ru-RU" sz="1900" dirty="0" smtClean="0">
              <a:solidFill>
                <a:schemeClr val="bg1"/>
              </a:solidFill>
              <a:effectLst/>
              <a:latin typeface="Calibri"/>
              <a:ea typeface="Calibri"/>
              <a:cs typeface="Times New Roman"/>
            </a:endParaRPr>
          </a:p>
          <a:p>
            <a:pPr indent="450215" algn="just">
              <a:spcAft>
                <a:spcPts val="0"/>
              </a:spcAft>
            </a:pPr>
            <a:r>
              <a:rPr lang="ru-RU" sz="1900" dirty="0" smtClean="0">
                <a:solidFill>
                  <a:schemeClr val="bg1"/>
                </a:solidFill>
                <a:effectLst/>
                <a:latin typeface="Times New Roman"/>
                <a:ea typeface="Times New Roman"/>
                <a:cs typeface="Times New Roman"/>
              </a:rPr>
              <a:t>Трудовые коллективы, их представительные органы контролируют использование средств, предназначенных на охрану труда.</a:t>
            </a:r>
            <a:endParaRPr lang="ru-RU" sz="1900" dirty="0">
              <a:solidFill>
                <a:schemeClr val="bg1"/>
              </a:solidFill>
              <a:effectLst/>
              <a:latin typeface="Calibri"/>
              <a:ea typeface="Calibri"/>
              <a:cs typeface="Times New Roman"/>
            </a:endParaRPr>
          </a:p>
        </p:txBody>
      </p:sp>
    </p:spTree>
    <p:extLst>
      <p:ext uri="{BB962C8B-B14F-4D97-AF65-F5344CB8AC3E}">
        <p14:creationId xmlns:p14="http://schemas.microsoft.com/office/powerpoint/2010/main" val="42010132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50304" y="0"/>
            <a:ext cx="9144000" cy="5816977"/>
          </a:xfrm>
          <a:prstGeom prst="rect">
            <a:avLst/>
          </a:prstGeom>
        </p:spPr>
        <p:txBody>
          <a:bodyPr wrap="square">
            <a:spAutoFit/>
          </a:bodyPr>
          <a:lstStyle/>
          <a:p>
            <a:pPr indent="450215" algn="ctr">
              <a:spcAft>
                <a:spcPts val="0"/>
              </a:spcAft>
            </a:pPr>
            <a:r>
              <a:rPr lang="ru-RU" sz="1550" b="1" dirty="0" smtClean="0">
                <a:solidFill>
                  <a:schemeClr val="bg1"/>
                </a:solidFill>
                <a:effectLst/>
                <a:latin typeface="Times New Roman"/>
                <a:ea typeface="Times New Roman"/>
                <a:cs typeface="Times New Roman"/>
              </a:rPr>
              <a:t>Статья 217.</a:t>
            </a:r>
            <a:r>
              <a:rPr lang="ru-RU" sz="1550" dirty="0" smtClean="0">
                <a:solidFill>
                  <a:schemeClr val="bg1"/>
                </a:solidFill>
                <a:effectLst/>
                <a:latin typeface="Times New Roman"/>
                <a:ea typeface="Times New Roman"/>
                <a:cs typeface="Times New Roman"/>
              </a:rPr>
              <a:t> Обеспечение работников молоком, лечебно-профилактическим питанием, газированной соленой водой, средствами индивидуальной защиты и гигиены</a:t>
            </a:r>
            <a:endParaRPr lang="ru-RU" sz="1550" dirty="0" smtClean="0">
              <a:solidFill>
                <a:schemeClr val="bg1"/>
              </a:solidFill>
              <a:effectLst/>
              <a:latin typeface="Calibri"/>
              <a:ea typeface="Calibri"/>
              <a:cs typeface="Times New Roman"/>
            </a:endParaRPr>
          </a:p>
          <a:p>
            <a:pPr indent="450215" algn="just">
              <a:spcAft>
                <a:spcPts val="0"/>
              </a:spcAft>
            </a:pPr>
            <a:r>
              <a:rPr lang="ru-RU" sz="1550" dirty="0" smtClean="0">
                <a:solidFill>
                  <a:schemeClr val="bg1"/>
                </a:solidFill>
                <a:effectLst/>
                <a:latin typeface="Times New Roman"/>
                <a:ea typeface="Times New Roman"/>
                <a:cs typeface="Times New Roman"/>
              </a:rPr>
              <a:t>Работники, занятые на работах с неблагоприятными условиями труда, обеспечиваются бесплатно по установленным нормам: молоком (другими равноценными пищевыми продуктами); лечебно-профилактическим питанием; газированной соленой водой (работающие в горячих цехах); специальной одеждой, специальной обувью, другими средствами индивидуальной защиты и гигиены.</a:t>
            </a:r>
            <a:endParaRPr lang="ru-RU" sz="1550" dirty="0" smtClean="0">
              <a:solidFill>
                <a:schemeClr val="bg1"/>
              </a:solidFill>
              <a:effectLst/>
              <a:latin typeface="Calibri"/>
              <a:ea typeface="Calibri"/>
              <a:cs typeface="Times New Roman"/>
            </a:endParaRPr>
          </a:p>
          <a:p>
            <a:pPr indent="450215" algn="just">
              <a:spcAft>
                <a:spcPts val="0"/>
              </a:spcAft>
            </a:pPr>
            <a:r>
              <a:rPr lang="ru-RU" sz="1550" dirty="0" smtClean="0">
                <a:solidFill>
                  <a:schemeClr val="bg1"/>
                </a:solidFill>
                <a:effectLst/>
                <a:latin typeface="Times New Roman"/>
                <a:ea typeface="Times New Roman"/>
                <a:cs typeface="Times New Roman"/>
              </a:rPr>
              <a:t>Перечень таких работ, нормы выдачи, порядок и условия обеспечения устанавливаются коллективными соглашениями, коллективными договорами, а если они не заключены, определяются работодателем по соглашению с представительным органом работников.</a:t>
            </a:r>
            <a:endParaRPr lang="ru-RU" sz="1550" dirty="0" smtClean="0">
              <a:solidFill>
                <a:schemeClr val="bg1"/>
              </a:solidFill>
              <a:effectLst/>
              <a:latin typeface="Calibri"/>
              <a:ea typeface="Calibri"/>
              <a:cs typeface="Times New Roman"/>
            </a:endParaRPr>
          </a:p>
          <a:p>
            <a:pPr indent="450215" algn="ctr">
              <a:spcAft>
                <a:spcPts val="0"/>
              </a:spcAft>
            </a:pPr>
            <a:r>
              <a:rPr lang="ru-RU" sz="1550" b="1" dirty="0" smtClean="0">
                <a:solidFill>
                  <a:schemeClr val="bg1"/>
                </a:solidFill>
                <a:effectLst/>
                <a:latin typeface="Times New Roman"/>
                <a:ea typeface="Times New Roman"/>
                <a:cs typeface="Times New Roman"/>
              </a:rPr>
              <a:t>Статья 218.</a:t>
            </a:r>
            <a:r>
              <a:rPr lang="ru-RU" sz="1550" dirty="0" smtClean="0">
                <a:solidFill>
                  <a:schemeClr val="bg1"/>
                </a:solidFill>
                <a:effectLst/>
                <a:latin typeface="Times New Roman"/>
                <a:ea typeface="Times New Roman"/>
                <a:cs typeface="Times New Roman"/>
              </a:rPr>
              <a:t> Перевод на более легкую или исключающую воздействие неблагоприятных производственных факторов работу по состоянию здоровья</a:t>
            </a:r>
            <a:endParaRPr lang="ru-RU" sz="1550" dirty="0" smtClean="0">
              <a:solidFill>
                <a:schemeClr val="bg1"/>
              </a:solidFill>
              <a:effectLst/>
              <a:latin typeface="Calibri"/>
              <a:ea typeface="Calibri"/>
              <a:cs typeface="Times New Roman"/>
            </a:endParaRPr>
          </a:p>
          <a:p>
            <a:pPr indent="450215" algn="just">
              <a:spcAft>
                <a:spcPts val="0"/>
              </a:spcAft>
            </a:pPr>
            <a:r>
              <a:rPr lang="ru-RU" sz="1550" dirty="0" smtClean="0">
                <a:solidFill>
                  <a:schemeClr val="bg1"/>
                </a:solidFill>
                <a:effectLst/>
                <a:latin typeface="Times New Roman"/>
                <a:ea typeface="Times New Roman"/>
                <a:cs typeface="Times New Roman"/>
              </a:rPr>
              <a:t>Работников, нуждающихся по состоянию здоровья в предоставлении более легкой или исключающей воздействие неблагоприятных производственных факторов работы, работодатель обязан перевести, с их согласия, на такую работу в соответствии с медицинским заключением временно или без ограничения срока.</a:t>
            </a:r>
            <a:endParaRPr lang="ru-RU" sz="1550" dirty="0" smtClean="0">
              <a:solidFill>
                <a:schemeClr val="bg1"/>
              </a:solidFill>
              <a:effectLst/>
              <a:latin typeface="Calibri"/>
              <a:ea typeface="Calibri"/>
              <a:cs typeface="Times New Roman"/>
            </a:endParaRPr>
          </a:p>
          <a:p>
            <a:pPr indent="450215" algn="just">
              <a:spcAft>
                <a:spcPts val="0"/>
              </a:spcAft>
            </a:pPr>
            <a:r>
              <a:rPr lang="ru-RU" sz="1550" dirty="0" smtClean="0">
                <a:solidFill>
                  <a:schemeClr val="bg1"/>
                </a:solidFill>
                <a:effectLst/>
                <a:latin typeface="Times New Roman"/>
                <a:ea typeface="Times New Roman"/>
                <a:cs typeface="Times New Roman"/>
              </a:rPr>
              <a:t>При переводе по состоянию здоровья на более легкую или исключающую воздействие неблагоприятных производственных факторов нижеоплачиваемую работу за работниками сохраняется прежний средний месячный заработок в течение двух недель со дня перевода.</a:t>
            </a:r>
            <a:endParaRPr lang="ru-RU" sz="1550" dirty="0" smtClean="0">
              <a:solidFill>
                <a:schemeClr val="bg1"/>
              </a:solidFill>
              <a:effectLst/>
              <a:latin typeface="Calibri"/>
              <a:ea typeface="Calibri"/>
              <a:cs typeface="Times New Roman"/>
            </a:endParaRPr>
          </a:p>
          <a:p>
            <a:pPr indent="450215" algn="just">
              <a:spcAft>
                <a:spcPts val="0"/>
              </a:spcAft>
            </a:pPr>
            <a:r>
              <a:rPr lang="ru-RU" sz="1550" dirty="0" smtClean="0">
                <a:solidFill>
                  <a:schemeClr val="bg1"/>
                </a:solidFill>
                <a:effectLst/>
                <a:latin typeface="Times New Roman"/>
                <a:ea typeface="Times New Roman"/>
                <a:cs typeface="Times New Roman"/>
              </a:rPr>
              <a:t>Работникам, временно переведенным на другую нижеоплачиваемую работу в связи с заболеванием туберкулезом или профессиональным заболеванием, выдается на время перевода, но не более чем за два месяца, пособие по больничному листку в таком размере, чтобы вместе с заработком по новой работе оно не превышало полного фактического заработка по прежней работе. Если другая работа не была предоставлена работодателем в срок, указанный в больничном листке, то за пропущенные вследствие этого дни пособие выплачивается на общих основаниях.</a:t>
            </a:r>
            <a:endParaRPr lang="ru-RU" sz="1550" dirty="0" smtClean="0">
              <a:solidFill>
                <a:schemeClr val="bg1"/>
              </a:solidFill>
              <a:effectLst/>
              <a:latin typeface="Calibri"/>
              <a:ea typeface="Calibri"/>
              <a:cs typeface="Times New Roman"/>
            </a:endParaRPr>
          </a:p>
        </p:txBody>
      </p:sp>
    </p:spTree>
    <p:extLst>
      <p:ext uri="{BB962C8B-B14F-4D97-AF65-F5344CB8AC3E}">
        <p14:creationId xmlns:p14="http://schemas.microsoft.com/office/powerpoint/2010/main" val="8479413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0"/>
            <a:ext cx="8928992" cy="5647700"/>
          </a:xfrm>
          <a:prstGeom prst="rect">
            <a:avLst/>
          </a:prstGeom>
        </p:spPr>
        <p:txBody>
          <a:bodyPr wrap="square">
            <a:spAutoFit/>
          </a:bodyPr>
          <a:lstStyle/>
          <a:p>
            <a:pPr indent="450215" algn="just">
              <a:spcAft>
                <a:spcPts val="0"/>
              </a:spcAft>
            </a:pPr>
            <a:r>
              <a:rPr lang="ru-RU" sz="1900" dirty="0" smtClean="0">
                <a:solidFill>
                  <a:schemeClr val="bg1"/>
                </a:solidFill>
                <a:effectLst/>
                <a:latin typeface="Times New Roman"/>
                <a:ea typeface="Times New Roman"/>
                <a:cs typeface="Times New Roman"/>
              </a:rPr>
              <a:t>Работникам, временно переведенным на нижеоплачиваемую работу в связи с увечьем или иным повреждением здоровья, связанным с работой, работодатель, ответственный за повреждение здоровья, выплачивает разницу между прежним заработком и заработком по новой работе. Такая разница выплачивается до восстановления трудоспособности или установления инвалидности.</a:t>
            </a:r>
            <a:endParaRPr lang="ru-RU" sz="1900" dirty="0" smtClean="0">
              <a:solidFill>
                <a:schemeClr val="bg1"/>
              </a:solidFill>
              <a:effectLst/>
              <a:latin typeface="Calibri"/>
              <a:ea typeface="Calibri"/>
              <a:cs typeface="Times New Roman"/>
            </a:endParaRPr>
          </a:p>
          <a:p>
            <a:pPr indent="450215" algn="just">
              <a:spcAft>
                <a:spcPts val="0"/>
              </a:spcAft>
            </a:pPr>
            <a:r>
              <a:rPr lang="ru-RU" sz="1900" dirty="0" smtClean="0">
                <a:solidFill>
                  <a:schemeClr val="bg1"/>
                </a:solidFill>
                <a:effectLst/>
                <a:latin typeface="Times New Roman"/>
                <a:ea typeface="Times New Roman"/>
                <a:cs typeface="Times New Roman"/>
              </a:rPr>
              <a:t>Законодательством могут предусматриваться и другие случаи сохранения прежнего среднего месячного заработка или выплаты пособия по государственному социальному страхованию при переводе по состоянию здоровья на более легкую или исключающую воздействие неблагоприятных производственных факторов нижеоплачиваемую работу.</a:t>
            </a:r>
            <a:endParaRPr lang="ru-RU" sz="1900" dirty="0" smtClean="0">
              <a:solidFill>
                <a:schemeClr val="bg1"/>
              </a:solidFill>
              <a:effectLst/>
              <a:latin typeface="Calibri"/>
              <a:ea typeface="Calibri"/>
              <a:cs typeface="Times New Roman"/>
            </a:endParaRPr>
          </a:p>
          <a:p>
            <a:pPr indent="450215" algn="ctr">
              <a:spcAft>
                <a:spcPts val="0"/>
              </a:spcAft>
            </a:pPr>
            <a:r>
              <a:rPr lang="ru-RU" sz="1900" b="1" dirty="0" smtClean="0">
                <a:solidFill>
                  <a:schemeClr val="bg1"/>
                </a:solidFill>
                <a:effectLst/>
                <a:latin typeface="Times New Roman"/>
                <a:ea typeface="Times New Roman"/>
                <a:cs typeface="Times New Roman"/>
              </a:rPr>
              <a:t>Статья 219.</a:t>
            </a:r>
            <a:r>
              <a:rPr lang="ru-RU" sz="1900" dirty="0" smtClean="0">
                <a:solidFill>
                  <a:schemeClr val="bg1"/>
                </a:solidFill>
                <a:effectLst/>
                <a:latin typeface="Times New Roman"/>
                <a:ea typeface="Times New Roman"/>
                <a:cs typeface="Times New Roman"/>
              </a:rPr>
              <a:t> Право работника отказаться от выполнения работы, создающей угрозу его жизни или здоровью</a:t>
            </a:r>
            <a:endParaRPr lang="ru-RU" sz="1900" dirty="0" smtClean="0">
              <a:solidFill>
                <a:schemeClr val="bg1"/>
              </a:solidFill>
              <a:effectLst/>
              <a:latin typeface="Calibri"/>
              <a:ea typeface="Calibri"/>
              <a:cs typeface="Times New Roman"/>
            </a:endParaRPr>
          </a:p>
          <a:p>
            <a:pPr indent="450215" algn="just">
              <a:spcAft>
                <a:spcPts val="0"/>
              </a:spcAft>
            </a:pPr>
            <a:r>
              <a:rPr lang="ru-RU" sz="1900" dirty="0" smtClean="0">
                <a:solidFill>
                  <a:schemeClr val="bg1"/>
                </a:solidFill>
                <a:effectLst/>
                <a:latin typeface="Times New Roman"/>
                <a:ea typeface="Times New Roman"/>
                <a:cs typeface="Times New Roman"/>
              </a:rPr>
              <a:t>Работник немедленно извещает работодателя о возникновении в процессе работы обстоятельств, угрожающих его жизни или здоровью. При подтверждении этих обстоятельств органами, осуществляющими надзор и контроль за соблюдением охраны труда, работодатель принимает меры по их устранению. Если необходимые меры не были приняты, работник вправе отказаться от выполнения соответствующей работы до устранения обстоятельств, угрожающих его жизни или здоровью. На этот период за работником сохраняется его средний заработок.</a:t>
            </a:r>
            <a:endParaRPr lang="ru-RU" sz="1900" dirty="0">
              <a:solidFill>
                <a:schemeClr val="bg1"/>
              </a:solidFill>
              <a:effectLst/>
              <a:latin typeface="Calibri"/>
              <a:ea typeface="Calibri"/>
              <a:cs typeface="Times New Roman"/>
            </a:endParaRPr>
          </a:p>
        </p:txBody>
      </p:sp>
    </p:spTree>
    <p:extLst>
      <p:ext uri="{BB962C8B-B14F-4D97-AF65-F5344CB8AC3E}">
        <p14:creationId xmlns:p14="http://schemas.microsoft.com/office/powerpoint/2010/main" val="18878902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79512" y="206563"/>
            <a:ext cx="8856984" cy="5493812"/>
          </a:xfrm>
          <a:prstGeom prst="rect">
            <a:avLst/>
          </a:prstGeom>
        </p:spPr>
        <p:txBody>
          <a:bodyPr wrap="square">
            <a:spAutoFit/>
          </a:bodyPr>
          <a:lstStyle/>
          <a:p>
            <a:pPr indent="450215" algn="ctr">
              <a:lnSpc>
                <a:spcPct val="150000"/>
              </a:lnSpc>
              <a:spcAft>
                <a:spcPts val="0"/>
              </a:spcAft>
            </a:pPr>
            <a:r>
              <a:rPr lang="ru-RU" b="1" dirty="0" smtClean="0">
                <a:solidFill>
                  <a:schemeClr val="bg1"/>
                </a:solidFill>
                <a:effectLst/>
                <a:latin typeface="Times New Roman"/>
                <a:ea typeface="Times New Roman"/>
                <a:cs typeface="Times New Roman"/>
              </a:rPr>
              <a:t>Статья 220. </a:t>
            </a:r>
            <a:r>
              <a:rPr lang="ru-RU" dirty="0" smtClean="0">
                <a:solidFill>
                  <a:schemeClr val="bg1"/>
                </a:solidFill>
                <a:effectLst/>
                <a:latin typeface="Times New Roman"/>
                <a:ea typeface="Times New Roman"/>
                <a:cs typeface="Times New Roman"/>
              </a:rPr>
              <a:t>Дополнительные меры по охране труда инвалидов</a:t>
            </a:r>
            <a:endParaRPr lang="ru-RU" sz="1400" dirty="0" smtClean="0">
              <a:solidFill>
                <a:schemeClr val="bg1"/>
              </a:solidFill>
              <a:effectLst/>
              <a:latin typeface="Calibri"/>
              <a:ea typeface="Calibri"/>
              <a:cs typeface="Times New Roman"/>
            </a:endParaRPr>
          </a:p>
          <a:p>
            <a:pPr indent="450215" algn="just">
              <a:lnSpc>
                <a:spcPct val="150000"/>
              </a:lnSpc>
              <a:spcAft>
                <a:spcPts val="0"/>
              </a:spcAft>
            </a:pPr>
            <a:r>
              <a:rPr lang="ru-RU" dirty="0" smtClean="0">
                <a:solidFill>
                  <a:schemeClr val="bg1"/>
                </a:solidFill>
                <a:effectLst/>
                <a:latin typeface="Times New Roman"/>
                <a:ea typeface="Times New Roman"/>
                <a:cs typeface="Times New Roman"/>
              </a:rPr>
              <a:t>Работодатель обязан принимать на работу инвалидов, направленных местным органом по труду в порядке трудоустройства на рабочие места в счет установленного минимального количества рабочих мест. (В редакции Закона N 681-I от 29.08.98 г.)</a:t>
            </a:r>
            <a:endParaRPr lang="ru-RU" sz="1400" dirty="0" smtClean="0">
              <a:solidFill>
                <a:schemeClr val="bg1"/>
              </a:solidFill>
              <a:effectLst/>
              <a:latin typeface="Calibri"/>
              <a:ea typeface="Calibri"/>
              <a:cs typeface="Times New Roman"/>
            </a:endParaRPr>
          </a:p>
          <a:p>
            <a:pPr indent="450215" algn="just">
              <a:lnSpc>
                <a:spcPct val="150000"/>
              </a:lnSpc>
              <a:spcAft>
                <a:spcPts val="0"/>
              </a:spcAft>
            </a:pPr>
            <a:r>
              <a:rPr lang="ru-RU" dirty="0" smtClean="0">
                <a:solidFill>
                  <a:schemeClr val="bg1"/>
                </a:solidFill>
                <a:effectLst/>
                <a:latin typeface="Times New Roman"/>
                <a:ea typeface="Times New Roman"/>
                <a:cs typeface="Times New Roman"/>
              </a:rPr>
              <a:t>Рекомендации ВТЭК о режиме неполного рабочего времени, снижении нагрузки и других условиях труда инвалидов обязательны для исполнения работодателем.</a:t>
            </a:r>
            <a:endParaRPr lang="ru-RU" sz="1400" dirty="0" smtClean="0">
              <a:solidFill>
                <a:schemeClr val="bg1"/>
              </a:solidFill>
              <a:effectLst/>
              <a:latin typeface="Calibri"/>
              <a:ea typeface="Calibri"/>
              <a:cs typeface="Times New Roman"/>
            </a:endParaRPr>
          </a:p>
          <a:p>
            <a:pPr indent="450215" algn="just">
              <a:lnSpc>
                <a:spcPct val="150000"/>
              </a:lnSpc>
              <a:spcAft>
                <a:spcPts val="0"/>
              </a:spcAft>
            </a:pPr>
            <a:r>
              <a:rPr lang="ru-RU" dirty="0" smtClean="0">
                <a:solidFill>
                  <a:schemeClr val="bg1"/>
                </a:solidFill>
                <a:effectLst/>
                <a:latin typeface="Times New Roman"/>
                <a:ea typeface="Times New Roman"/>
                <a:cs typeface="Times New Roman"/>
              </a:rPr>
              <a:t>Инвалидам I и II групп устанавливается сокращенная продолжительность рабочего времени не более тридцати шести часов в неделю без уменьшения оплаты труда.</a:t>
            </a:r>
            <a:endParaRPr lang="ru-RU" sz="1400" dirty="0" smtClean="0">
              <a:solidFill>
                <a:schemeClr val="bg1"/>
              </a:solidFill>
              <a:effectLst/>
              <a:latin typeface="Calibri"/>
              <a:ea typeface="Calibri"/>
              <a:cs typeface="Times New Roman"/>
            </a:endParaRPr>
          </a:p>
          <a:p>
            <a:pPr indent="450215" algn="just">
              <a:lnSpc>
                <a:spcPct val="150000"/>
              </a:lnSpc>
              <a:spcAft>
                <a:spcPts val="0"/>
              </a:spcAft>
            </a:pPr>
            <a:r>
              <a:rPr lang="ru-RU" dirty="0" smtClean="0">
                <a:solidFill>
                  <a:schemeClr val="bg1"/>
                </a:solidFill>
                <a:effectLst/>
                <a:latin typeface="Times New Roman"/>
                <a:ea typeface="Times New Roman"/>
                <a:cs typeface="Times New Roman"/>
              </a:rPr>
              <a:t>Инвалидам I и II групп предоставляется ежегодный основной удлиненный отпуск продолжительностью не менее тридцати календарных дней.</a:t>
            </a:r>
            <a:endParaRPr lang="ru-RU" sz="1400" dirty="0" smtClean="0">
              <a:solidFill>
                <a:schemeClr val="bg1"/>
              </a:solidFill>
              <a:effectLst/>
              <a:latin typeface="Calibri"/>
              <a:ea typeface="Calibri"/>
              <a:cs typeface="Times New Roman"/>
            </a:endParaRPr>
          </a:p>
          <a:p>
            <a:pPr indent="450215" algn="just">
              <a:lnSpc>
                <a:spcPct val="150000"/>
              </a:lnSpc>
              <a:spcAft>
                <a:spcPts val="0"/>
              </a:spcAft>
            </a:pPr>
            <a:r>
              <a:rPr lang="ru-RU" dirty="0" smtClean="0">
                <a:solidFill>
                  <a:schemeClr val="bg1"/>
                </a:solidFill>
                <a:effectLst/>
                <a:latin typeface="Times New Roman"/>
                <a:ea typeface="Times New Roman"/>
                <a:cs typeface="Times New Roman"/>
              </a:rPr>
              <a:t>Привлечение инвалидов к работе в ночное время, а также сверхурочным работам и работе в выходные дни, допускается только, с их согласия, при условии, что такие работы не запрещены им медицинскими рекомендациями.</a:t>
            </a:r>
            <a:endParaRPr lang="ru-RU" sz="1400" dirty="0">
              <a:solidFill>
                <a:schemeClr val="bg1"/>
              </a:solidFill>
              <a:effectLst/>
              <a:latin typeface="Calibri"/>
              <a:ea typeface="Calibri"/>
              <a:cs typeface="Times New Roman"/>
            </a:endParaRPr>
          </a:p>
        </p:txBody>
      </p:sp>
    </p:spTree>
    <p:extLst>
      <p:ext uri="{BB962C8B-B14F-4D97-AF65-F5344CB8AC3E}">
        <p14:creationId xmlns:p14="http://schemas.microsoft.com/office/powerpoint/2010/main" val="26822636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79512" y="7709"/>
            <a:ext cx="8856984" cy="5632311"/>
          </a:xfrm>
          <a:prstGeom prst="rect">
            <a:avLst/>
          </a:prstGeom>
        </p:spPr>
        <p:txBody>
          <a:bodyPr wrap="square">
            <a:spAutoFit/>
          </a:bodyPr>
          <a:lstStyle/>
          <a:p>
            <a:pPr indent="450215" algn="ctr">
              <a:spcAft>
                <a:spcPts val="0"/>
              </a:spcAft>
            </a:pPr>
            <a:r>
              <a:rPr lang="ru-RU" sz="2000" b="1" dirty="0" smtClean="0">
                <a:solidFill>
                  <a:schemeClr val="bg1"/>
                </a:solidFill>
                <a:effectLst/>
                <a:latin typeface="Times New Roman"/>
                <a:ea typeface="Times New Roman"/>
                <a:cs typeface="Times New Roman"/>
              </a:rPr>
              <a:t>Статья 221.</a:t>
            </a:r>
            <a:r>
              <a:rPr lang="ru-RU" sz="2000" dirty="0" smtClean="0">
                <a:solidFill>
                  <a:schemeClr val="bg1"/>
                </a:solidFill>
                <a:effectLst/>
                <a:latin typeface="Times New Roman"/>
                <a:ea typeface="Times New Roman"/>
                <a:cs typeface="Times New Roman"/>
              </a:rPr>
              <a:t> Оказание первой медицинской помощи работникам и их перевозка в лечебно-профилактические учреждения</a:t>
            </a:r>
            <a:endParaRPr lang="ru-RU" sz="2000" dirty="0" smtClean="0">
              <a:solidFill>
                <a:schemeClr val="bg1"/>
              </a:solidFill>
              <a:effectLst/>
              <a:latin typeface="Calibri"/>
              <a:ea typeface="Calibri"/>
              <a:cs typeface="Times New Roman"/>
            </a:endParaRPr>
          </a:p>
          <a:p>
            <a:pPr indent="450215" algn="just">
              <a:spcAft>
                <a:spcPts val="0"/>
              </a:spcAft>
            </a:pPr>
            <a:r>
              <a:rPr lang="ru-RU" sz="2000" dirty="0" smtClean="0">
                <a:solidFill>
                  <a:schemeClr val="bg1"/>
                </a:solidFill>
                <a:effectLst/>
                <a:latin typeface="Times New Roman"/>
                <a:ea typeface="Times New Roman"/>
                <a:cs typeface="Times New Roman"/>
              </a:rPr>
              <a:t>Работодатель обязан принять меры, направленные на оказание первой медицинской помощи работникам, заболевшим на месте работы.</a:t>
            </a:r>
            <a:endParaRPr lang="ru-RU" sz="2000" dirty="0" smtClean="0">
              <a:solidFill>
                <a:schemeClr val="bg1"/>
              </a:solidFill>
              <a:effectLst/>
              <a:latin typeface="Calibri"/>
              <a:ea typeface="Calibri"/>
              <a:cs typeface="Times New Roman"/>
            </a:endParaRPr>
          </a:p>
          <a:p>
            <a:pPr indent="450215" algn="just">
              <a:spcAft>
                <a:spcPts val="0"/>
              </a:spcAft>
            </a:pPr>
            <a:r>
              <a:rPr lang="ru-RU" sz="2000" dirty="0" smtClean="0">
                <a:solidFill>
                  <a:schemeClr val="bg1"/>
                </a:solidFill>
                <a:effectLst/>
                <a:latin typeface="Times New Roman"/>
                <a:ea typeface="Times New Roman"/>
                <a:cs typeface="Times New Roman"/>
              </a:rPr>
              <a:t>Перевозка в лечебно-профилактические учреждения работников, заболевших на месте работы, в необходимых случаях производится за счет работодателя.</a:t>
            </a:r>
            <a:endParaRPr lang="ru-RU" sz="2000" dirty="0" smtClean="0">
              <a:solidFill>
                <a:schemeClr val="bg1"/>
              </a:solidFill>
              <a:effectLst/>
              <a:latin typeface="Calibri"/>
              <a:ea typeface="Calibri"/>
              <a:cs typeface="Times New Roman"/>
            </a:endParaRPr>
          </a:p>
          <a:p>
            <a:pPr indent="450215" algn="ctr">
              <a:spcAft>
                <a:spcPts val="0"/>
              </a:spcAft>
            </a:pPr>
            <a:r>
              <a:rPr lang="ru-RU" sz="2000" b="1" dirty="0" smtClean="0">
                <a:solidFill>
                  <a:schemeClr val="bg1"/>
                </a:solidFill>
                <a:effectLst/>
                <a:latin typeface="Times New Roman"/>
                <a:ea typeface="Times New Roman"/>
                <a:cs typeface="Times New Roman"/>
              </a:rPr>
              <a:t>Статья 222.</a:t>
            </a:r>
            <a:r>
              <a:rPr lang="ru-RU" sz="2000" dirty="0" smtClean="0">
                <a:solidFill>
                  <a:schemeClr val="bg1"/>
                </a:solidFill>
                <a:effectLst/>
                <a:latin typeface="Times New Roman"/>
                <a:ea typeface="Times New Roman"/>
                <a:cs typeface="Times New Roman"/>
              </a:rPr>
              <a:t> Учет и расследование несчастных случаев на производстве</a:t>
            </a:r>
            <a:endParaRPr lang="ru-RU" sz="2000" dirty="0" smtClean="0">
              <a:solidFill>
                <a:schemeClr val="bg1"/>
              </a:solidFill>
              <a:effectLst/>
              <a:latin typeface="Calibri"/>
              <a:ea typeface="Calibri"/>
              <a:cs typeface="Times New Roman"/>
            </a:endParaRPr>
          </a:p>
          <a:p>
            <a:pPr indent="450215" algn="just">
              <a:spcAft>
                <a:spcPts val="0"/>
              </a:spcAft>
            </a:pPr>
            <a:r>
              <a:rPr lang="ru-RU" sz="2000" dirty="0" smtClean="0">
                <a:solidFill>
                  <a:schemeClr val="bg1"/>
                </a:solidFill>
                <a:effectLst/>
                <a:latin typeface="Times New Roman"/>
                <a:ea typeface="Times New Roman"/>
                <a:cs typeface="Times New Roman"/>
              </a:rPr>
              <a:t>Работодатель обязан своевременно проводить расследование и учет несчастных случаев на производстве.</a:t>
            </a:r>
            <a:endParaRPr lang="ru-RU" sz="2000" dirty="0" smtClean="0">
              <a:solidFill>
                <a:schemeClr val="bg1"/>
              </a:solidFill>
              <a:effectLst/>
              <a:latin typeface="Calibri"/>
              <a:ea typeface="Calibri"/>
              <a:cs typeface="Times New Roman"/>
            </a:endParaRPr>
          </a:p>
          <a:p>
            <a:pPr indent="450215" algn="just">
              <a:spcAft>
                <a:spcPts val="0"/>
              </a:spcAft>
            </a:pPr>
            <a:r>
              <a:rPr lang="ru-RU" sz="2000" dirty="0" smtClean="0">
                <a:solidFill>
                  <a:schemeClr val="bg1"/>
                </a:solidFill>
                <a:effectLst/>
                <a:latin typeface="Times New Roman"/>
                <a:ea typeface="Times New Roman"/>
                <a:cs typeface="Times New Roman"/>
              </a:rPr>
              <a:t>По требованию пострадавшего работодатель обязан выдать акт о несчастном случае не позднее трех дней со дня окончания расследования.</a:t>
            </a:r>
            <a:endParaRPr lang="ru-RU" sz="2000" dirty="0" smtClean="0">
              <a:solidFill>
                <a:schemeClr val="bg1"/>
              </a:solidFill>
              <a:effectLst/>
              <a:latin typeface="Calibri"/>
              <a:ea typeface="Calibri"/>
              <a:cs typeface="Times New Roman"/>
            </a:endParaRPr>
          </a:p>
          <a:p>
            <a:pPr indent="450215" algn="ctr">
              <a:spcAft>
                <a:spcPts val="0"/>
              </a:spcAft>
            </a:pPr>
            <a:r>
              <a:rPr lang="ru-RU" sz="2000" b="1" dirty="0" smtClean="0">
                <a:solidFill>
                  <a:schemeClr val="bg1"/>
                </a:solidFill>
                <a:effectLst/>
                <a:latin typeface="Times New Roman"/>
                <a:ea typeface="Times New Roman"/>
                <a:cs typeface="Times New Roman"/>
              </a:rPr>
              <a:t>Статья 223.</a:t>
            </a:r>
            <a:r>
              <a:rPr lang="ru-RU" sz="2000" dirty="0" smtClean="0">
                <a:solidFill>
                  <a:schemeClr val="bg1"/>
                </a:solidFill>
                <a:effectLst/>
                <a:latin typeface="Times New Roman"/>
                <a:ea typeface="Times New Roman"/>
                <a:cs typeface="Times New Roman"/>
              </a:rPr>
              <a:t> Надзор и контроль за состоянием охраны труда</a:t>
            </a:r>
            <a:endParaRPr lang="ru-RU" sz="2000" dirty="0" smtClean="0">
              <a:solidFill>
                <a:schemeClr val="bg1"/>
              </a:solidFill>
              <a:effectLst/>
              <a:latin typeface="Calibri"/>
              <a:ea typeface="Calibri"/>
              <a:cs typeface="Times New Roman"/>
            </a:endParaRPr>
          </a:p>
          <a:p>
            <a:pPr indent="450215" algn="just">
              <a:spcAft>
                <a:spcPts val="0"/>
              </a:spcAft>
            </a:pPr>
            <a:r>
              <a:rPr lang="ru-RU" sz="2000" dirty="0" smtClean="0">
                <a:solidFill>
                  <a:schemeClr val="bg1"/>
                </a:solidFill>
                <a:effectLst/>
                <a:latin typeface="Times New Roman"/>
                <a:ea typeface="Times New Roman"/>
                <a:cs typeface="Times New Roman"/>
              </a:rPr>
              <a:t>Государственный надзор и контроль за состоянием охраны труда осуществляют государственные органы.</a:t>
            </a:r>
            <a:endParaRPr lang="ru-RU" sz="2000" dirty="0" smtClean="0">
              <a:solidFill>
                <a:schemeClr val="bg1"/>
              </a:solidFill>
              <a:effectLst/>
              <a:latin typeface="Calibri"/>
              <a:ea typeface="Calibri"/>
              <a:cs typeface="Times New Roman"/>
            </a:endParaRPr>
          </a:p>
          <a:p>
            <a:pPr indent="450215" algn="just">
              <a:spcAft>
                <a:spcPts val="0"/>
              </a:spcAft>
            </a:pPr>
            <a:r>
              <a:rPr lang="ru-RU" sz="2000" dirty="0" smtClean="0">
                <a:solidFill>
                  <a:schemeClr val="bg1"/>
                </a:solidFill>
                <a:effectLst/>
                <a:latin typeface="Times New Roman"/>
                <a:ea typeface="Times New Roman"/>
                <a:cs typeface="Times New Roman"/>
              </a:rPr>
              <a:t>Общественный контроль за соблюдением норм и правил по охране труда осуществляют профессиональные союзы и другие представительные органы работников.</a:t>
            </a:r>
            <a:endParaRPr lang="ru-RU" sz="2000" dirty="0">
              <a:solidFill>
                <a:schemeClr val="bg1"/>
              </a:solidFill>
              <a:effectLst/>
              <a:latin typeface="Calibri"/>
              <a:ea typeface="Calibri"/>
              <a:cs typeface="Times New Roman"/>
            </a:endParaRPr>
          </a:p>
        </p:txBody>
      </p:sp>
    </p:spTree>
    <p:extLst>
      <p:ext uri="{BB962C8B-B14F-4D97-AF65-F5344CB8AC3E}">
        <p14:creationId xmlns:p14="http://schemas.microsoft.com/office/powerpoint/2010/main" val="21469005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28903" y="-32727"/>
            <a:ext cx="8928992" cy="5747727"/>
          </a:xfrm>
          <a:prstGeom prst="rect">
            <a:avLst/>
          </a:prstGeom>
        </p:spPr>
        <p:txBody>
          <a:bodyPr wrap="square">
            <a:spAutoFit/>
          </a:bodyPr>
          <a:lstStyle/>
          <a:p>
            <a:pPr indent="450215" algn="ctr">
              <a:spcAft>
                <a:spcPts val="0"/>
              </a:spcAft>
            </a:pPr>
            <a:r>
              <a:rPr lang="ru-RU" sz="1750" b="1" dirty="0" smtClean="0">
                <a:solidFill>
                  <a:schemeClr val="bg1"/>
                </a:solidFill>
                <a:effectLst/>
                <a:latin typeface="Times New Roman"/>
                <a:ea typeface="Times New Roman"/>
                <a:cs typeface="Times New Roman"/>
              </a:rPr>
              <a:t>Глава XIV.</a:t>
            </a:r>
            <a:r>
              <a:rPr lang="ru-RU" sz="1750" dirty="0" smtClean="0">
                <a:solidFill>
                  <a:schemeClr val="bg1"/>
                </a:solidFill>
                <a:effectLst/>
                <a:latin typeface="Times New Roman"/>
                <a:ea typeface="Times New Roman"/>
                <a:cs typeface="Times New Roman"/>
              </a:rPr>
              <a:t> Дополнительные гарантии и льготы отдельным категориям работников</a:t>
            </a:r>
            <a:endParaRPr lang="ru-RU" sz="1750" dirty="0" smtClean="0">
              <a:solidFill>
                <a:schemeClr val="bg1"/>
              </a:solidFill>
              <a:effectLst/>
              <a:latin typeface="Calibri"/>
              <a:ea typeface="Calibri"/>
              <a:cs typeface="Times New Roman"/>
            </a:endParaRPr>
          </a:p>
          <a:p>
            <a:pPr indent="450215" algn="ctr">
              <a:spcAft>
                <a:spcPts val="0"/>
              </a:spcAft>
            </a:pPr>
            <a:r>
              <a:rPr lang="ru-RU" sz="1750" b="1" dirty="0" smtClean="0">
                <a:solidFill>
                  <a:schemeClr val="bg1"/>
                </a:solidFill>
                <a:effectLst/>
                <a:latin typeface="Times New Roman"/>
                <a:ea typeface="Times New Roman"/>
                <a:cs typeface="Times New Roman"/>
              </a:rPr>
              <a:t>§ 1</a:t>
            </a:r>
            <a:r>
              <a:rPr lang="ru-RU" sz="1750" dirty="0" smtClean="0">
                <a:solidFill>
                  <a:schemeClr val="bg1"/>
                </a:solidFill>
                <a:effectLst/>
                <a:latin typeface="Times New Roman"/>
                <a:ea typeface="Times New Roman"/>
                <a:cs typeface="Times New Roman"/>
              </a:rPr>
              <a:t>. Дополнительные гарантии для женщин и лиц, занятых исполнением семейных обязанностей</a:t>
            </a:r>
            <a:endParaRPr lang="ru-RU" sz="1750" dirty="0" smtClean="0">
              <a:solidFill>
                <a:schemeClr val="bg1"/>
              </a:solidFill>
              <a:effectLst/>
              <a:latin typeface="Calibri"/>
              <a:ea typeface="Calibri"/>
              <a:cs typeface="Times New Roman"/>
            </a:endParaRPr>
          </a:p>
          <a:p>
            <a:pPr indent="450215" algn="ctr">
              <a:spcAft>
                <a:spcPts val="0"/>
              </a:spcAft>
            </a:pPr>
            <a:r>
              <a:rPr lang="ru-RU" sz="1750" b="1" dirty="0" smtClean="0">
                <a:solidFill>
                  <a:schemeClr val="bg1"/>
                </a:solidFill>
                <a:effectLst/>
                <a:latin typeface="Times New Roman"/>
                <a:ea typeface="Times New Roman"/>
                <a:cs typeface="Times New Roman"/>
              </a:rPr>
              <a:t>Статья 224.</a:t>
            </a:r>
            <a:r>
              <a:rPr lang="ru-RU" sz="1750" dirty="0" smtClean="0">
                <a:solidFill>
                  <a:schemeClr val="bg1"/>
                </a:solidFill>
                <a:effectLst/>
                <a:latin typeface="Times New Roman"/>
                <a:ea typeface="Times New Roman"/>
                <a:cs typeface="Times New Roman"/>
              </a:rPr>
              <a:t> Гарантии при приеме на работу беременных женщин и женщин, имеющих детей</a:t>
            </a:r>
            <a:endParaRPr lang="ru-RU" sz="1750" dirty="0" smtClean="0">
              <a:solidFill>
                <a:schemeClr val="bg1"/>
              </a:solidFill>
              <a:effectLst/>
              <a:latin typeface="Calibri"/>
              <a:ea typeface="Calibri"/>
              <a:cs typeface="Times New Roman"/>
            </a:endParaRPr>
          </a:p>
          <a:p>
            <a:pPr indent="450215" algn="just">
              <a:spcAft>
                <a:spcPts val="0"/>
              </a:spcAft>
            </a:pPr>
            <a:r>
              <a:rPr lang="ru-RU" sz="1750" dirty="0" smtClean="0">
                <a:solidFill>
                  <a:schemeClr val="bg1"/>
                </a:solidFill>
                <a:effectLst/>
                <a:latin typeface="Times New Roman"/>
                <a:ea typeface="Times New Roman"/>
                <a:cs typeface="Times New Roman"/>
              </a:rPr>
              <a:t>Запрещается отказывать женщинам в приеме на работу и снижать им заработную плату по мотивам, связанным с беременностью или наличием детей. При отказе в приеме на работу беременной женщине или женщине, имеющей ребенка в возрасте до трех лет, работодатель обязан сообщить им причины отказа в письменной форме. Отказ в приеме на работу указанных лиц может быть обжалован в суд.</a:t>
            </a:r>
            <a:endParaRPr lang="ru-RU" sz="1750" dirty="0" smtClean="0">
              <a:solidFill>
                <a:schemeClr val="bg1"/>
              </a:solidFill>
              <a:effectLst/>
              <a:latin typeface="Calibri"/>
              <a:ea typeface="Calibri"/>
              <a:cs typeface="Times New Roman"/>
            </a:endParaRPr>
          </a:p>
          <a:p>
            <a:pPr indent="450215" algn="ctr">
              <a:spcAft>
                <a:spcPts val="0"/>
              </a:spcAft>
            </a:pPr>
            <a:r>
              <a:rPr lang="ru-RU" sz="1750" b="1" dirty="0" smtClean="0">
                <a:solidFill>
                  <a:schemeClr val="bg1"/>
                </a:solidFill>
                <a:effectLst/>
                <a:latin typeface="Times New Roman"/>
                <a:ea typeface="Times New Roman"/>
                <a:cs typeface="Times New Roman"/>
              </a:rPr>
              <a:t>Статья 225.</a:t>
            </a:r>
            <a:r>
              <a:rPr lang="ru-RU" sz="1750" dirty="0" smtClean="0">
                <a:solidFill>
                  <a:schemeClr val="bg1"/>
                </a:solidFill>
                <a:effectLst/>
                <a:latin typeface="Times New Roman"/>
                <a:ea typeface="Times New Roman"/>
                <a:cs typeface="Times New Roman"/>
              </a:rPr>
              <a:t> Работы, на которых запрещается применение труда женщин</a:t>
            </a:r>
            <a:endParaRPr lang="ru-RU" sz="1750" dirty="0" smtClean="0">
              <a:solidFill>
                <a:schemeClr val="bg1"/>
              </a:solidFill>
              <a:effectLst/>
              <a:latin typeface="Calibri"/>
              <a:ea typeface="Calibri"/>
              <a:cs typeface="Times New Roman"/>
            </a:endParaRPr>
          </a:p>
          <a:p>
            <a:pPr indent="450215" algn="just">
              <a:spcAft>
                <a:spcPts val="0"/>
              </a:spcAft>
            </a:pPr>
            <a:r>
              <a:rPr lang="ru-RU" sz="1750" dirty="0" smtClean="0">
                <a:solidFill>
                  <a:schemeClr val="bg1"/>
                </a:solidFill>
                <a:effectLst/>
                <a:latin typeface="Times New Roman"/>
                <a:ea typeface="Times New Roman"/>
                <a:cs typeface="Times New Roman"/>
              </a:rPr>
              <a:t>Запрещается применение труда женщин на работах с неблагоприятными условиями труда, а также на подземных работах, кроме некоторых подземных работ (нефизических работ или работ по санитарному и бытовому обслуживанию) .</a:t>
            </a:r>
            <a:endParaRPr lang="ru-RU" sz="1750" dirty="0" smtClean="0">
              <a:solidFill>
                <a:schemeClr val="bg1"/>
              </a:solidFill>
              <a:effectLst/>
              <a:latin typeface="Calibri"/>
              <a:ea typeface="Calibri"/>
              <a:cs typeface="Times New Roman"/>
            </a:endParaRPr>
          </a:p>
          <a:p>
            <a:pPr indent="450215" algn="just">
              <a:spcAft>
                <a:spcPts val="0"/>
              </a:spcAft>
            </a:pPr>
            <a:r>
              <a:rPr lang="ru-RU" sz="1750" dirty="0" smtClean="0">
                <a:solidFill>
                  <a:schemeClr val="bg1"/>
                </a:solidFill>
                <a:effectLst/>
                <a:latin typeface="Times New Roman"/>
                <a:ea typeface="Times New Roman"/>
                <a:cs typeface="Times New Roman"/>
              </a:rPr>
              <a:t>Запрещается подъем и перемещение женщинами тяжестей, превышающих предельно допустимые для них нормы.</a:t>
            </a:r>
            <a:endParaRPr lang="ru-RU" sz="1750" dirty="0" smtClean="0">
              <a:solidFill>
                <a:schemeClr val="bg1"/>
              </a:solidFill>
              <a:effectLst/>
              <a:latin typeface="Calibri"/>
              <a:ea typeface="Calibri"/>
              <a:cs typeface="Times New Roman"/>
            </a:endParaRPr>
          </a:p>
          <a:p>
            <a:pPr indent="450215" algn="just">
              <a:spcAft>
                <a:spcPts val="0"/>
              </a:spcAft>
            </a:pPr>
            <a:r>
              <a:rPr lang="ru-RU" sz="1750" dirty="0" smtClean="0">
                <a:solidFill>
                  <a:schemeClr val="bg1"/>
                </a:solidFill>
                <a:effectLst/>
                <a:latin typeface="Times New Roman"/>
                <a:ea typeface="Times New Roman"/>
                <a:cs typeface="Times New Roman"/>
              </a:rPr>
              <a:t>Список работ с неблагоприятными условиями труда, на которых запрещается применение труда женщин, и предельно допустимые нормы нагрузок для женщин при подъеме и перемещении ими тяжестей устанавливаются Министерством труда Республики Узбекистан и Министерством здравоохранения Республики Узбекистан по консультации с Советом профсоюзов Узбекистана и представителями работодателей.</a:t>
            </a:r>
            <a:endParaRPr lang="ru-RU" sz="1750" dirty="0">
              <a:solidFill>
                <a:schemeClr val="bg1"/>
              </a:solidFill>
              <a:effectLst/>
              <a:latin typeface="Calibri"/>
              <a:ea typeface="Calibri"/>
              <a:cs typeface="Times New Roman"/>
            </a:endParaRPr>
          </a:p>
        </p:txBody>
      </p:sp>
    </p:spTree>
    <p:extLst>
      <p:ext uri="{BB962C8B-B14F-4D97-AF65-F5344CB8AC3E}">
        <p14:creationId xmlns:p14="http://schemas.microsoft.com/office/powerpoint/2010/main" val="12286109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31845" y="121196"/>
            <a:ext cx="8856984" cy="5355312"/>
          </a:xfrm>
          <a:prstGeom prst="rect">
            <a:avLst/>
          </a:prstGeom>
        </p:spPr>
        <p:txBody>
          <a:bodyPr wrap="square">
            <a:spAutoFit/>
          </a:bodyPr>
          <a:lstStyle/>
          <a:p>
            <a:pPr indent="450215" algn="ctr">
              <a:spcAft>
                <a:spcPts val="0"/>
              </a:spcAft>
            </a:pPr>
            <a:r>
              <a:rPr lang="ru-RU" b="1" dirty="0" smtClean="0">
                <a:solidFill>
                  <a:schemeClr val="bg1"/>
                </a:solidFill>
                <a:effectLst/>
                <a:latin typeface="Times New Roman"/>
                <a:ea typeface="Times New Roman"/>
                <a:cs typeface="Times New Roman"/>
              </a:rPr>
              <a:t>Статья 226.</a:t>
            </a:r>
            <a:r>
              <a:rPr lang="ru-RU" dirty="0" smtClean="0">
                <a:solidFill>
                  <a:schemeClr val="bg1"/>
                </a:solidFill>
                <a:effectLst/>
                <a:latin typeface="Times New Roman"/>
                <a:ea typeface="Times New Roman"/>
                <a:cs typeface="Times New Roman"/>
              </a:rPr>
              <a:t> Перевод беременных женщин на более легкую или исключающую воздействие неблагоприятных производственных </a:t>
            </a:r>
            <a:endParaRPr lang="ru-RU" sz="1400" dirty="0" smtClean="0">
              <a:solidFill>
                <a:schemeClr val="bg1"/>
              </a:solidFill>
              <a:effectLst/>
              <a:latin typeface="Calibri"/>
              <a:ea typeface="Calibri"/>
              <a:cs typeface="Times New Roman"/>
            </a:endParaRPr>
          </a:p>
          <a:p>
            <a:pPr indent="450215" algn="ctr">
              <a:spcAft>
                <a:spcPts val="0"/>
              </a:spcAft>
            </a:pPr>
            <a:r>
              <a:rPr lang="ru-RU" dirty="0" smtClean="0">
                <a:solidFill>
                  <a:schemeClr val="bg1"/>
                </a:solidFill>
                <a:effectLst/>
                <a:latin typeface="Times New Roman"/>
                <a:ea typeface="Times New Roman"/>
                <a:cs typeface="Times New Roman"/>
              </a:rPr>
              <a:t>факторов работу</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Times New Roman"/>
                <a:cs typeface="Times New Roman"/>
              </a:rPr>
              <a:t>Беременным женщинам в соответствии с медицинским заключением снижаются нормы выработки, нормы обслуживания или они переводятся на более легкую либо исключающую воздействие неблагоприятных производственных факторов работу с сохранением среднего месячного заработка по прежней работе.</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Times New Roman"/>
                <a:cs typeface="Times New Roman"/>
              </a:rPr>
              <a:t>До решения вопроса о предоставлении женщине более легкой или исключающей воздействие неблагоприятных производственных факторов работы она подлежит освобождению от работы с сохранением среднего месячного заработка за все пропущенные вследствие этого рабочие дни.</a:t>
            </a:r>
            <a:endParaRPr lang="ru-RU" sz="1400" dirty="0" smtClean="0">
              <a:solidFill>
                <a:schemeClr val="bg1"/>
              </a:solidFill>
              <a:effectLst/>
              <a:latin typeface="Calibri"/>
              <a:ea typeface="Calibri"/>
              <a:cs typeface="Times New Roman"/>
            </a:endParaRPr>
          </a:p>
          <a:p>
            <a:pPr indent="450215" algn="ctr">
              <a:spcAft>
                <a:spcPts val="0"/>
              </a:spcAft>
            </a:pPr>
            <a:r>
              <a:rPr lang="ru-RU" b="1" dirty="0" smtClean="0">
                <a:solidFill>
                  <a:schemeClr val="bg1"/>
                </a:solidFill>
                <a:effectLst/>
                <a:latin typeface="Times New Roman"/>
                <a:ea typeface="Times New Roman"/>
                <a:cs typeface="Times New Roman"/>
              </a:rPr>
              <a:t>Статья 227.</a:t>
            </a:r>
            <a:r>
              <a:rPr lang="ru-RU" dirty="0" smtClean="0">
                <a:solidFill>
                  <a:schemeClr val="bg1"/>
                </a:solidFill>
                <a:effectLst/>
                <a:latin typeface="Times New Roman"/>
                <a:ea typeface="Times New Roman"/>
                <a:cs typeface="Times New Roman"/>
              </a:rPr>
              <a:t> Перевод на более легкую или исключающую воздействие неблагоприятных производственных факторов работу женщин, имеющих детей в возрасте до двух лет</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Times New Roman"/>
                <a:cs typeface="Times New Roman"/>
              </a:rPr>
              <a:t>Женщины, имеющие детей в возрасте до двух лет, в случае невозможности выполнения прежней работы переводятся на более легкую или исключающую воздействие неблагоприятных производственных факторов работу с сохранением среднего месячного заработка по прежней работе до достижения ребенком возраста двух лет.</a:t>
            </a:r>
            <a:endParaRPr lang="ru-RU" sz="1400" dirty="0">
              <a:solidFill>
                <a:schemeClr val="bg1"/>
              </a:solidFill>
              <a:effectLst/>
              <a:latin typeface="Calibri"/>
              <a:ea typeface="Calibri"/>
              <a:cs typeface="Times New Roman"/>
            </a:endParaRPr>
          </a:p>
        </p:txBody>
      </p:sp>
    </p:spTree>
    <p:extLst>
      <p:ext uri="{BB962C8B-B14F-4D97-AF65-F5344CB8AC3E}">
        <p14:creationId xmlns:p14="http://schemas.microsoft.com/office/powerpoint/2010/main" val="972238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0" y="0"/>
            <a:ext cx="4734883" cy="5632311"/>
          </a:xfrm>
          <a:prstGeom prst="rect">
            <a:avLst/>
          </a:prstGeom>
        </p:spPr>
        <p:txBody>
          <a:bodyPr wrap="square">
            <a:spAutoFit/>
          </a:bodyPr>
          <a:lstStyle/>
          <a:p>
            <a:pPr indent="450215" algn="just">
              <a:spcAft>
                <a:spcPts val="0"/>
              </a:spcAft>
            </a:pPr>
            <a:r>
              <a:rPr lang="ru-RU" spc="5" dirty="0" smtClean="0">
                <a:solidFill>
                  <a:srgbClr val="000000"/>
                </a:solidFill>
                <a:effectLst/>
                <a:latin typeface="Times New Roman"/>
                <a:ea typeface="Times New Roman"/>
                <a:cs typeface="Times New Roman"/>
              </a:rPr>
              <a:t>Контроль за состоянием условий труда на предприятиях осуществляют специально созданные </a:t>
            </a:r>
            <a:r>
              <a:rPr lang="ru-RU" b="1" spc="5" dirty="0" smtClean="0">
                <a:solidFill>
                  <a:srgbClr val="000000"/>
                </a:solidFill>
                <a:effectLst/>
                <a:latin typeface="Times New Roman"/>
                <a:ea typeface="Times New Roman"/>
                <a:cs typeface="Times New Roman"/>
              </a:rPr>
              <a:t>службы охраны труда совместно с комитетом профсоюзов. </a:t>
            </a:r>
            <a:endParaRPr lang="ru-RU" sz="1400" dirty="0" smtClean="0">
              <a:effectLst/>
              <a:latin typeface="Calibri"/>
              <a:ea typeface="Calibri"/>
              <a:cs typeface="Times New Roman"/>
            </a:endParaRPr>
          </a:p>
          <a:p>
            <a:pPr indent="450215" algn="just">
              <a:spcAft>
                <a:spcPts val="0"/>
              </a:spcAft>
            </a:pPr>
            <a:r>
              <a:rPr lang="ru-RU" spc="5" dirty="0" smtClean="0">
                <a:solidFill>
                  <a:srgbClr val="000000"/>
                </a:solidFill>
                <a:effectLst/>
                <a:latin typeface="Times New Roman"/>
                <a:ea typeface="Times New Roman"/>
                <a:cs typeface="Times New Roman"/>
              </a:rPr>
              <a:t>Контроль за состоянием усло­вий труда заключается в проверке состояния производственных условий для работающих, выявлении отклонений от требований безопасности, законодательства о труде, стандартов, правил и норм охраны труда, постановлений, директивных документов, а также проверке выполнения службами, подразделениями и от­дельными группами своих обязанностей в области охраны труда. Этот контроль осуществляют должностные лица и специалисты, утвержденные приказом по административному подразделению. Ответственность за безопасность труда в целом по предприятию несут директор и главный инженер.</a:t>
            </a:r>
            <a:endParaRPr lang="ru-RU" sz="1400" dirty="0">
              <a:effectLst/>
              <a:latin typeface="Calibri"/>
              <a:ea typeface="Calibri"/>
              <a:cs typeface="Times New Roman"/>
            </a:endParaRPr>
          </a:p>
        </p:txBody>
      </p:sp>
      <p:pic>
        <p:nvPicPr>
          <p:cNvPr id="5124"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t="10671" r="392"/>
          <a:stretch/>
        </p:blipFill>
        <p:spPr bwMode="auto">
          <a:xfrm>
            <a:off x="4734883" y="0"/>
            <a:ext cx="4409118"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757788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0" y="51223"/>
            <a:ext cx="9122296" cy="5632311"/>
          </a:xfrm>
          <a:prstGeom prst="rect">
            <a:avLst/>
          </a:prstGeom>
        </p:spPr>
        <p:txBody>
          <a:bodyPr wrap="square">
            <a:spAutoFit/>
          </a:bodyPr>
          <a:lstStyle/>
          <a:p>
            <a:pPr indent="450215" algn="ctr">
              <a:spcAft>
                <a:spcPts val="0"/>
              </a:spcAft>
            </a:pPr>
            <a:r>
              <a:rPr lang="ru-RU" b="1" dirty="0" smtClean="0">
                <a:solidFill>
                  <a:schemeClr val="bg1"/>
                </a:solidFill>
                <a:effectLst/>
                <a:latin typeface="Times New Roman"/>
                <a:ea typeface="Times New Roman"/>
                <a:cs typeface="Times New Roman"/>
              </a:rPr>
              <a:t>Статья 228.</a:t>
            </a:r>
            <a:r>
              <a:rPr lang="ru-RU" dirty="0" smtClean="0">
                <a:solidFill>
                  <a:schemeClr val="bg1"/>
                </a:solidFill>
                <a:effectLst/>
                <a:latin typeface="Times New Roman"/>
                <a:ea typeface="Times New Roman"/>
                <a:cs typeface="Times New Roman"/>
              </a:rPr>
              <a:t> Ограничение труда женщин на ночных, сверхурочных работах, работах в выходные дни и направления их в командировку</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Times New Roman"/>
                <a:cs typeface="Times New Roman"/>
              </a:rPr>
              <a:t>Не допускается привлечение к работам в ночное время, к сверхурочным работам, работам в выходные дни и направление в командировку беременных женщин и женщин, имеющих детей в возрасте до четырнадцати лет (детей-инвалидов - до шестнадцати лет), без их согласия. При этом привлечение к ночным работам беременных женщин и женщин, имеющих детей до трех лет, допускается при наличии медицинского заключения, подтверждающего, что такая работа не угрожает здоровью матери и ребенка.</a:t>
            </a:r>
            <a:endParaRPr lang="ru-RU" sz="1400" dirty="0" smtClean="0">
              <a:solidFill>
                <a:schemeClr val="bg1"/>
              </a:solidFill>
              <a:effectLst/>
              <a:latin typeface="Calibri"/>
              <a:ea typeface="Calibri"/>
              <a:cs typeface="Times New Roman"/>
            </a:endParaRPr>
          </a:p>
          <a:p>
            <a:pPr indent="450215" algn="ctr">
              <a:spcAft>
                <a:spcPts val="0"/>
              </a:spcAft>
            </a:pPr>
            <a:r>
              <a:rPr lang="ru-RU" b="1" dirty="0" smtClean="0">
                <a:solidFill>
                  <a:schemeClr val="bg1"/>
                </a:solidFill>
                <a:effectLst/>
                <a:latin typeface="Times New Roman"/>
                <a:ea typeface="Times New Roman"/>
                <a:cs typeface="Times New Roman"/>
              </a:rPr>
              <a:t>Статья 229.</a:t>
            </a:r>
            <a:r>
              <a:rPr lang="ru-RU" dirty="0" smtClean="0">
                <a:solidFill>
                  <a:schemeClr val="bg1"/>
                </a:solidFill>
                <a:effectLst/>
                <a:latin typeface="Times New Roman"/>
                <a:ea typeface="Times New Roman"/>
                <a:cs typeface="Times New Roman"/>
              </a:rPr>
              <a:t> Установление неполного рабочего времени для женщин и лиц, занятых исполнением семейных обязанностей</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Times New Roman"/>
                <a:cs typeface="Times New Roman"/>
              </a:rPr>
              <a:t>По просьбе беременной женщины, женщины, имеющей ребенка в возрасте до четырнадцати лет (ребенка-инвалида - до шестнадцати лет), в том числе находящегося на ее попечении, или лица, осуществляющего уход за больным членом семьи в соответствии с медицинским заключением, работодатель обязан устанавливать им неполный рабочий день или неполную рабочую неделю (статья 119).</a:t>
            </a:r>
            <a:endParaRPr lang="ru-RU" sz="1400" dirty="0" smtClean="0">
              <a:solidFill>
                <a:schemeClr val="bg1"/>
              </a:solidFill>
              <a:effectLst/>
              <a:latin typeface="Calibri"/>
              <a:ea typeface="Calibri"/>
              <a:cs typeface="Times New Roman"/>
            </a:endParaRPr>
          </a:p>
          <a:p>
            <a:pPr indent="450215" algn="ctr">
              <a:spcAft>
                <a:spcPts val="0"/>
              </a:spcAft>
            </a:pPr>
            <a:r>
              <a:rPr lang="ru-RU" b="1" dirty="0" smtClean="0">
                <a:solidFill>
                  <a:schemeClr val="bg1"/>
                </a:solidFill>
                <a:effectLst/>
                <a:latin typeface="Times New Roman"/>
                <a:ea typeface="Times New Roman"/>
                <a:cs typeface="Times New Roman"/>
              </a:rPr>
              <a:t>Статья 230.</a:t>
            </a:r>
            <a:r>
              <a:rPr lang="ru-RU" dirty="0" smtClean="0">
                <a:solidFill>
                  <a:schemeClr val="bg1"/>
                </a:solidFill>
                <a:effectLst/>
                <a:latin typeface="Times New Roman"/>
                <a:ea typeface="Times New Roman"/>
                <a:cs typeface="Times New Roman"/>
              </a:rPr>
              <a:t> Дополнительный выходной день</a:t>
            </a:r>
            <a:endParaRPr lang="ru-RU" sz="1400"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Times New Roman"/>
                <a:cs typeface="Times New Roman"/>
              </a:rPr>
              <a:t>Одному из родителей (опекуну, попечителю), воспитывающему ребенка-инвалида до исполнения ему шестнадцати лет, предоставляется один дополнительный выходной день в месяц с оплатой его в размере дневного заработка за счет средств государственного социального страхования.</a:t>
            </a:r>
            <a:endParaRPr lang="ru-RU" sz="1400" dirty="0">
              <a:solidFill>
                <a:schemeClr val="bg1"/>
              </a:solidFill>
              <a:effectLst/>
              <a:latin typeface="Calibri"/>
              <a:ea typeface="Calibri"/>
              <a:cs typeface="Times New Roman"/>
            </a:endParaRPr>
          </a:p>
        </p:txBody>
      </p:sp>
    </p:spTree>
    <p:extLst>
      <p:ext uri="{BB962C8B-B14F-4D97-AF65-F5344CB8AC3E}">
        <p14:creationId xmlns:p14="http://schemas.microsoft.com/office/powerpoint/2010/main" val="20887782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34786" y="0"/>
            <a:ext cx="8856984" cy="5683094"/>
          </a:xfrm>
          <a:prstGeom prst="rect">
            <a:avLst/>
          </a:prstGeom>
        </p:spPr>
        <p:txBody>
          <a:bodyPr wrap="square">
            <a:spAutoFit/>
          </a:bodyPr>
          <a:lstStyle/>
          <a:p>
            <a:pPr indent="450215" algn="ctr">
              <a:spcAft>
                <a:spcPts val="0"/>
              </a:spcAft>
            </a:pPr>
            <a:r>
              <a:rPr lang="ru-RU" sz="1730" b="1" dirty="0" smtClean="0">
                <a:solidFill>
                  <a:schemeClr val="bg1"/>
                </a:solidFill>
                <a:effectLst/>
                <a:latin typeface="Times New Roman"/>
                <a:ea typeface="Times New Roman"/>
                <a:cs typeface="Times New Roman"/>
              </a:rPr>
              <a:t>Статья 231.</a:t>
            </a:r>
            <a:r>
              <a:rPr lang="ru-RU" sz="1730" dirty="0" smtClean="0">
                <a:solidFill>
                  <a:schemeClr val="bg1"/>
                </a:solidFill>
                <a:effectLst/>
                <a:latin typeface="Times New Roman"/>
                <a:ea typeface="Times New Roman"/>
                <a:cs typeface="Times New Roman"/>
              </a:rPr>
              <a:t> Льготы женщинам при установлении очередности предоставления ежегодных отпусков</a:t>
            </a:r>
            <a:endParaRPr lang="ru-RU" sz="1730" dirty="0" smtClean="0">
              <a:solidFill>
                <a:schemeClr val="bg1"/>
              </a:solidFill>
              <a:effectLst/>
              <a:latin typeface="Calibri"/>
              <a:ea typeface="Calibri"/>
              <a:cs typeface="Times New Roman"/>
            </a:endParaRPr>
          </a:p>
          <a:p>
            <a:pPr indent="450215" algn="just">
              <a:spcAft>
                <a:spcPts val="0"/>
              </a:spcAft>
            </a:pPr>
            <a:r>
              <a:rPr lang="ru-RU" sz="1730" dirty="0" smtClean="0">
                <a:solidFill>
                  <a:schemeClr val="bg1"/>
                </a:solidFill>
                <a:effectLst/>
                <a:latin typeface="Times New Roman"/>
                <a:ea typeface="Times New Roman"/>
                <a:cs typeface="Times New Roman"/>
              </a:rPr>
              <a:t>Беременным женщинам и женщинам, родившим ребенка, ежегодные отпуска предоставляются, по их желанию, соответственно перед отпуском по беременности и родам или после него либо после отпуска по уходу за ребенком.</a:t>
            </a:r>
            <a:endParaRPr lang="ru-RU" sz="1730" dirty="0" smtClean="0">
              <a:solidFill>
                <a:schemeClr val="bg1"/>
              </a:solidFill>
              <a:effectLst/>
              <a:latin typeface="Calibri"/>
              <a:ea typeface="Calibri"/>
              <a:cs typeface="Times New Roman"/>
            </a:endParaRPr>
          </a:p>
          <a:p>
            <a:pPr indent="450215" algn="just">
              <a:spcAft>
                <a:spcPts val="0"/>
              </a:spcAft>
            </a:pPr>
            <a:r>
              <a:rPr lang="ru-RU" sz="1730" dirty="0" smtClean="0">
                <a:solidFill>
                  <a:schemeClr val="bg1"/>
                </a:solidFill>
                <a:effectLst/>
                <a:latin typeface="Times New Roman"/>
                <a:ea typeface="Times New Roman"/>
                <a:cs typeface="Times New Roman"/>
              </a:rPr>
              <a:t>Одиноким родителям (вдовам, вдовцам, разведенным, одиноким матерям) и женам военнослужащих срочной службы, воспитывающим одного и более детей в возрасте до четырнадцати лет (ребенка-инвалида – до шестнадцати лет), ежегодные отпуска, по их желанию, предоставляются в летнее время или в другое удобное для них время (статья 144).</a:t>
            </a:r>
            <a:endParaRPr lang="ru-RU" sz="1730" dirty="0" smtClean="0">
              <a:solidFill>
                <a:schemeClr val="bg1"/>
              </a:solidFill>
              <a:effectLst/>
              <a:latin typeface="Calibri"/>
              <a:ea typeface="Calibri"/>
              <a:cs typeface="Times New Roman"/>
            </a:endParaRPr>
          </a:p>
          <a:p>
            <a:pPr indent="450215" algn="ctr">
              <a:spcAft>
                <a:spcPts val="0"/>
              </a:spcAft>
            </a:pPr>
            <a:r>
              <a:rPr lang="ru-RU" sz="1730" b="1" dirty="0" smtClean="0">
                <a:solidFill>
                  <a:schemeClr val="bg1"/>
                </a:solidFill>
                <a:effectLst/>
                <a:latin typeface="Times New Roman"/>
                <a:ea typeface="Times New Roman"/>
                <a:cs typeface="Times New Roman"/>
              </a:rPr>
              <a:t>Статья 232.</a:t>
            </a:r>
            <a:r>
              <a:rPr lang="ru-RU" sz="1730" dirty="0" smtClean="0">
                <a:solidFill>
                  <a:schemeClr val="bg1"/>
                </a:solidFill>
                <a:effectLst/>
                <a:latin typeface="Times New Roman"/>
                <a:ea typeface="Times New Roman"/>
                <a:cs typeface="Times New Roman"/>
              </a:rPr>
              <a:t> Дополнительные отпуска женщинам, имеющим детей в возрасте до двенадцати лет или ребенка-инвалида в возрасте </a:t>
            </a:r>
            <a:endParaRPr lang="ru-RU" sz="1730" dirty="0" smtClean="0">
              <a:solidFill>
                <a:schemeClr val="bg1"/>
              </a:solidFill>
              <a:effectLst/>
              <a:latin typeface="Calibri"/>
              <a:ea typeface="Calibri"/>
              <a:cs typeface="Times New Roman"/>
            </a:endParaRPr>
          </a:p>
          <a:p>
            <a:pPr indent="450215" algn="ctr">
              <a:spcAft>
                <a:spcPts val="0"/>
              </a:spcAft>
            </a:pPr>
            <a:r>
              <a:rPr lang="ru-RU" sz="1730" dirty="0" smtClean="0">
                <a:solidFill>
                  <a:schemeClr val="bg1"/>
                </a:solidFill>
                <a:effectLst/>
                <a:latin typeface="Times New Roman"/>
                <a:ea typeface="Times New Roman"/>
                <a:cs typeface="Times New Roman"/>
              </a:rPr>
              <a:t>до шестнадцати лет</a:t>
            </a:r>
            <a:endParaRPr lang="ru-RU" sz="1730" dirty="0" smtClean="0">
              <a:solidFill>
                <a:schemeClr val="bg1"/>
              </a:solidFill>
              <a:effectLst/>
              <a:latin typeface="Calibri"/>
              <a:ea typeface="Calibri"/>
              <a:cs typeface="Times New Roman"/>
            </a:endParaRPr>
          </a:p>
          <a:p>
            <a:pPr indent="450215" algn="just">
              <a:spcAft>
                <a:spcPts val="0"/>
              </a:spcAft>
            </a:pPr>
            <a:r>
              <a:rPr lang="ru-RU" sz="1730" dirty="0" smtClean="0">
                <a:solidFill>
                  <a:schemeClr val="bg1"/>
                </a:solidFill>
                <a:effectLst/>
                <a:latin typeface="Times New Roman"/>
                <a:ea typeface="Times New Roman"/>
                <a:cs typeface="Times New Roman"/>
              </a:rPr>
              <a:t>Женщинам, имеющим двух и более детей в возрасте до двенадцати лет или ребенка-инвалида в возрасте до шестнадцати лет предоставляется ежегодно дополнительный оплачиваемый отпуск продолжительностью не менее трех рабочих дней.</a:t>
            </a:r>
            <a:endParaRPr lang="ru-RU" sz="1730" dirty="0" smtClean="0">
              <a:solidFill>
                <a:schemeClr val="bg1"/>
              </a:solidFill>
              <a:effectLst/>
              <a:latin typeface="Calibri"/>
              <a:ea typeface="Calibri"/>
              <a:cs typeface="Times New Roman"/>
            </a:endParaRPr>
          </a:p>
          <a:p>
            <a:pPr indent="450215" algn="just">
              <a:spcAft>
                <a:spcPts val="0"/>
              </a:spcAft>
            </a:pPr>
            <a:r>
              <a:rPr lang="ru-RU" sz="1730" dirty="0" smtClean="0">
                <a:solidFill>
                  <a:schemeClr val="bg1"/>
                </a:solidFill>
                <a:effectLst/>
                <a:latin typeface="Times New Roman"/>
                <a:ea typeface="Times New Roman"/>
                <a:cs typeface="Times New Roman"/>
              </a:rPr>
              <a:t>Женщинам, имеющим двух и более детей в возрасте до двенадцати лет или ребенка-инвалида в возрасте до шестнадцати лет, предоставляется, по их желанию, ежегодно отпуск без сохранения заработной платы продолжительностью не менее четырнадцати календарных дней. Этот отпуск может быть присоединен к ежегодному отпуску или использован отдельно (полностью либо по частям) в период, устанавливаемый по соглашению с работодателем.</a:t>
            </a:r>
            <a:endParaRPr lang="ru-RU" sz="1730" dirty="0">
              <a:solidFill>
                <a:schemeClr val="bg1"/>
              </a:solidFill>
              <a:effectLst/>
              <a:latin typeface="Calibri"/>
              <a:ea typeface="Calibri"/>
              <a:cs typeface="Times New Roman"/>
            </a:endParaRPr>
          </a:p>
        </p:txBody>
      </p:sp>
    </p:spTree>
    <p:extLst>
      <p:ext uri="{BB962C8B-B14F-4D97-AF65-F5344CB8AC3E}">
        <p14:creationId xmlns:p14="http://schemas.microsoft.com/office/powerpoint/2010/main" val="19426717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121196"/>
            <a:ext cx="9036496" cy="5632311"/>
          </a:xfrm>
          <a:prstGeom prst="rect">
            <a:avLst/>
          </a:prstGeom>
        </p:spPr>
        <p:txBody>
          <a:bodyPr wrap="square">
            <a:spAutoFit/>
          </a:bodyPr>
          <a:lstStyle/>
          <a:p>
            <a:pPr indent="450215" algn="just">
              <a:spcAft>
                <a:spcPts val="0"/>
              </a:spcAft>
            </a:pPr>
            <a:r>
              <a:rPr lang="ru-RU" b="1" dirty="0" smtClean="0">
                <a:solidFill>
                  <a:schemeClr val="bg1"/>
                </a:solidFill>
                <a:effectLst/>
                <a:latin typeface="Times New Roman"/>
                <a:ea typeface="Times New Roman"/>
                <a:cs typeface="Times New Roman"/>
              </a:rPr>
              <a:t>Статья 234.</a:t>
            </a:r>
            <a:r>
              <a:rPr lang="ru-RU" dirty="0" smtClean="0">
                <a:solidFill>
                  <a:schemeClr val="bg1"/>
                </a:solidFill>
                <a:effectLst/>
                <a:latin typeface="Times New Roman"/>
                <a:ea typeface="Times New Roman"/>
                <a:cs typeface="Times New Roman"/>
              </a:rPr>
              <a:t> Отпуска по уходу за ребенком в возрасте до двух и до трех лет</a:t>
            </a:r>
            <a:endParaRPr lang="ru-RU"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Times New Roman"/>
                <a:cs typeface="Times New Roman"/>
              </a:rPr>
              <a:t>По окончании отпуска по беременности и родам по желанию женщины ей предоставляется отпуск по уходу за ребенком до достижения им возраста двух лет с выплатой за этот период пособия в порядке, устанавливаемом законодательством.</a:t>
            </a:r>
            <a:endParaRPr lang="ru-RU"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Times New Roman"/>
                <a:cs typeface="Times New Roman"/>
              </a:rPr>
              <a:t>Женщине, по ее желанию, предоставляется также дополнительный отпуск без сохранения заработной платы по уходу за ребенком до достижения им возраста трех лет.</a:t>
            </a:r>
            <a:endParaRPr lang="ru-RU"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Times New Roman"/>
                <a:cs typeface="Times New Roman"/>
              </a:rPr>
              <a:t>Отпуска по уходу за ребенком могут быть использованы полностью или по частям также отцом ребенка, бабушкой, дедом или другим родственником, фактически осуществляющим уход за ребенком.</a:t>
            </a:r>
            <a:endParaRPr lang="ru-RU"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Times New Roman"/>
                <a:cs typeface="Times New Roman"/>
              </a:rPr>
              <a:t>По желанию женщины или лиц, указанных в части третьей настоящей статьи, во время нахождения в отпуске по уходу за ребенком они могут работать на условиях неполного рабочего времени или по соглашению с работодателем на дому. При этом за ними сохраняется право на получение пособия (часть первая настоящей статьи). </a:t>
            </a:r>
          </a:p>
          <a:p>
            <a:pPr indent="450215" algn="just">
              <a:spcAft>
                <a:spcPts val="0"/>
              </a:spcAft>
            </a:pPr>
            <a:r>
              <a:rPr lang="ru-RU" dirty="0" smtClean="0">
                <a:solidFill>
                  <a:schemeClr val="bg1"/>
                </a:solidFill>
                <a:effectLst/>
                <a:latin typeface="Times New Roman"/>
                <a:ea typeface="Times New Roman"/>
                <a:cs typeface="Times New Roman"/>
              </a:rPr>
              <a:t>В период отпусков по уходу за ребенком за женщиной сохраняется место работы (должность). Эти отпуска засчитываются в трудовой стаж, в том числе и в стаж работы по специальности.</a:t>
            </a:r>
            <a:endParaRPr lang="ru-RU" dirty="0" smtClean="0">
              <a:solidFill>
                <a:schemeClr val="bg1"/>
              </a:solidFill>
              <a:effectLst/>
              <a:latin typeface="Calibri"/>
              <a:ea typeface="Calibri"/>
              <a:cs typeface="Times New Roman"/>
            </a:endParaRPr>
          </a:p>
          <a:p>
            <a:pPr indent="450215" algn="just">
              <a:spcAft>
                <a:spcPts val="0"/>
              </a:spcAft>
            </a:pPr>
            <a:r>
              <a:rPr lang="ru-RU" dirty="0" smtClean="0">
                <a:solidFill>
                  <a:schemeClr val="bg1"/>
                </a:solidFill>
                <a:effectLst/>
                <a:latin typeface="Times New Roman"/>
                <a:ea typeface="Times New Roman"/>
                <a:cs typeface="Times New Roman"/>
              </a:rPr>
              <a:t>В стаж работы, дающий право на последующий ежегодный оплачиваемый отпуск, время отпусков по уходу за ребенком не засчитывается, если иное не предусмотрено в коллективном договоре, а также в ином локальном акте предприятия либо в трудовом договоре.</a:t>
            </a:r>
            <a:endParaRPr lang="ru-RU" dirty="0">
              <a:solidFill>
                <a:schemeClr val="bg1"/>
              </a:solidFill>
              <a:effectLst/>
              <a:latin typeface="Calibri"/>
              <a:ea typeface="Calibri"/>
              <a:cs typeface="Times New Roman"/>
            </a:endParaRPr>
          </a:p>
        </p:txBody>
      </p:sp>
    </p:spTree>
    <p:extLst>
      <p:ext uri="{BB962C8B-B14F-4D97-AF65-F5344CB8AC3E}">
        <p14:creationId xmlns:p14="http://schemas.microsoft.com/office/powerpoint/2010/main" val="3539858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0"/>
            <a:ext cx="8856984" cy="5632311"/>
          </a:xfrm>
          <a:prstGeom prst="rect">
            <a:avLst/>
          </a:prstGeom>
        </p:spPr>
        <p:txBody>
          <a:bodyPr wrap="square">
            <a:spAutoFit/>
          </a:bodyPr>
          <a:lstStyle/>
          <a:p>
            <a:pPr lvl="0" indent="450215" algn="ctr"/>
            <a:r>
              <a:rPr lang="ru-RU" sz="2000" b="1" dirty="0">
                <a:solidFill>
                  <a:schemeClr val="bg1"/>
                </a:solidFill>
                <a:latin typeface="Times New Roman"/>
                <a:ea typeface="Times New Roman"/>
                <a:cs typeface="Times New Roman"/>
              </a:rPr>
              <a:t>Статья 233.</a:t>
            </a:r>
            <a:r>
              <a:rPr lang="ru-RU" sz="2000" dirty="0">
                <a:solidFill>
                  <a:schemeClr val="bg1"/>
                </a:solidFill>
                <a:latin typeface="Times New Roman"/>
                <a:ea typeface="Times New Roman"/>
                <a:cs typeface="Times New Roman"/>
              </a:rPr>
              <a:t> Отпуска по беременности и родам</a:t>
            </a:r>
            <a:endParaRPr lang="ru-RU" sz="2000" dirty="0">
              <a:solidFill>
                <a:schemeClr val="bg1"/>
              </a:solidFill>
              <a:latin typeface="Calibri"/>
              <a:ea typeface="Calibri"/>
              <a:cs typeface="Times New Roman"/>
            </a:endParaRPr>
          </a:p>
          <a:p>
            <a:pPr lvl="0" indent="450215" algn="just"/>
            <a:r>
              <a:rPr lang="ru-RU" sz="2000" dirty="0">
                <a:solidFill>
                  <a:schemeClr val="bg1"/>
                </a:solidFill>
                <a:latin typeface="Times New Roman"/>
                <a:ea typeface="Times New Roman"/>
                <a:cs typeface="Times New Roman"/>
              </a:rPr>
              <a:t>Женщинам предоставляются отпуска по беременности и родам продолжительностью семьдесят календарных дней до родов и пятьдесят шесть (в случае осложненных родов или при рождении двух или более детей - семьдесят) календарных дней после родов с выплатой пособия по государственному социальному страхованию. Отпуск по беременности и родам исчисляется суммарно и предоставляется женщине полностью, независимо от числа дней, фактически использованных до родов</a:t>
            </a:r>
            <a:r>
              <a:rPr lang="ru-RU" sz="2000" dirty="0" smtClean="0">
                <a:solidFill>
                  <a:schemeClr val="bg1"/>
                </a:solidFill>
                <a:latin typeface="Times New Roman"/>
                <a:ea typeface="Times New Roman"/>
                <a:cs typeface="Times New Roman"/>
              </a:rPr>
              <a:t>.</a:t>
            </a:r>
          </a:p>
          <a:p>
            <a:pPr indent="450215" algn="ctr">
              <a:spcAft>
                <a:spcPts val="0"/>
              </a:spcAft>
            </a:pPr>
            <a:r>
              <a:rPr lang="ru-RU" sz="2000" b="1" dirty="0" smtClean="0">
                <a:solidFill>
                  <a:schemeClr val="bg1"/>
                </a:solidFill>
                <a:effectLst/>
                <a:latin typeface="Times New Roman"/>
                <a:ea typeface="Times New Roman"/>
                <a:cs typeface="Times New Roman"/>
              </a:rPr>
              <a:t>Статья 235.</a:t>
            </a:r>
            <a:r>
              <a:rPr lang="ru-RU" sz="2000" dirty="0" smtClean="0">
                <a:solidFill>
                  <a:schemeClr val="bg1"/>
                </a:solidFill>
                <a:effectLst/>
                <a:latin typeface="Times New Roman"/>
                <a:ea typeface="Times New Roman"/>
                <a:cs typeface="Times New Roman"/>
              </a:rPr>
              <a:t> Отпуска лицам, усыновившим новорожденных детей или установившим опеку над детьми</a:t>
            </a:r>
            <a:endParaRPr lang="ru-RU" sz="2000" dirty="0" smtClean="0">
              <a:solidFill>
                <a:schemeClr val="bg1"/>
              </a:solidFill>
              <a:effectLst/>
              <a:latin typeface="Calibri"/>
              <a:ea typeface="Calibri"/>
              <a:cs typeface="Times New Roman"/>
            </a:endParaRPr>
          </a:p>
          <a:p>
            <a:pPr indent="450215" algn="just">
              <a:spcAft>
                <a:spcPts val="0"/>
              </a:spcAft>
            </a:pPr>
            <a:r>
              <a:rPr lang="ru-RU" sz="2000" dirty="0" smtClean="0">
                <a:solidFill>
                  <a:schemeClr val="bg1"/>
                </a:solidFill>
                <a:effectLst/>
                <a:latin typeface="Times New Roman"/>
                <a:ea typeface="Times New Roman"/>
                <a:cs typeface="Times New Roman"/>
              </a:rPr>
              <a:t>Лицам, усыновившим новорожденных детей непосредственно из родильного дома или установившим опеку над ними, предоставляется отпуск за период со дня усыновления (установления опеки) и до истечения пятидесяти шести (при усыновлении (установлении опеки) двух и более новорожденных детей - семидесяти) календарных дней со дня рождения ребенка с выплатой за этот период пособия по государственному социальному страхованию и, по их желанию, дополнительные отпуска по уходу за ребенком до достижения им возраста трех лет (статья 234).</a:t>
            </a:r>
            <a:endParaRPr lang="ru-RU" sz="2000" dirty="0">
              <a:solidFill>
                <a:schemeClr val="bg1"/>
              </a:solidFill>
              <a:latin typeface="Calibri"/>
              <a:ea typeface="Times New Roman"/>
              <a:cs typeface="Times New Roman"/>
            </a:endParaRPr>
          </a:p>
        </p:txBody>
      </p:sp>
    </p:spTree>
    <p:extLst>
      <p:ext uri="{BB962C8B-B14F-4D97-AF65-F5344CB8AC3E}">
        <p14:creationId xmlns:p14="http://schemas.microsoft.com/office/powerpoint/2010/main" val="40982592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79512" y="13681"/>
            <a:ext cx="8784976" cy="5324535"/>
          </a:xfrm>
          <a:prstGeom prst="rect">
            <a:avLst/>
          </a:prstGeom>
        </p:spPr>
        <p:txBody>
          <a:bodyPr wrap="square">
            <a:spAutoFit/>
          </a:bodyPr>
          <a:lstStyle/>
          <a:p>
            <a:pPr indent="450215" algn="ctr">
              <a:spcAft>
                <a:spcPts val="0"/>
              </a:spcAft>
            </a:pPr>
            <a:r>
              <a:rPr lang="ru-RU" sz="2000" b="1" dirty="0" smtClean="0">
                <a:solidFill>
                  <a:schemeClr val="bg1"/>
                </a:solidFill>
                <a:effectLst/>
                <a:latin typeface="Times New Roman"/>
                <a:ea typeface="Times New Roman"/>
                <a:cs typeface="Times New Roman"/>
              </a:rPr>
              <a:t>Статья 236</a:t>
            </a:r>
            <a:r>
              <a:rPr lang="ru-RU" sz="2000" dirty="0" smtClean="0">
                <a:solidFill>
                  <a:schemeClr val="bg1"/>
                </a:solidFill>
                <a:effectLst/>
                <a:latin typeface="Times New Roman"/>
                <a:ea typeface="Times New Roman"/>
                <a:cs typeface="Times New Roman"/>
              </a:rPr>
              <a:t>. Перерывы для кормления ребенка</a:t>
            </a:r>
            <a:endParaRPr lang="ru-RU" sz="2000" dirty="0" smtClean="0">
              <a:solidFill>
                <a:schemeClr val="bg1"/>
              </a:solidFill>
              <a:effectLst/>
              <a:latin typeface="Calibri"/>
              <a:ea typeface="Calibri"/>
              <a:cs typeface="Times New Roman"/>
            </a:endParaRPr>
          </a:p>
          <a:p>
            <a:pPr indent="450215" algn="just">
              <a:spcAft>
                <a:spcPts val="0"/>
              </a:spcAft>
            </a:pPr>
            <a:r>
              <a:rPr lang="ru-RU" sz="2000" dirty="0" smtClean="0">
                <a:solidFill>
                  <a:schemeClr val="bg1"/>
                </a:solidFill>
                <a:effectLst/>
                <a:latin typeface="Times New Roman"/>
                <a:ea typeface="Times New Roman"/>
                <a:cs typeface="Times New Roman"/>
              </a:rPr>
              <a:t>Женщинам, имеющим детей в возрасте до двух лет, предоставляются помимо перерыва для отдыха и питания дополнительные перерывы для кормления ребенка. Эти перерывы предоставляются не реже чем через три часа продолжительностью не менее тридцати минут каждый. При наличии двух или более детей в возрасте до двух лет продолжительность перерыва устанавливается не менее часа.</a:t>
            </a:r>
            <a:endParaRPr lang="ru-RU" sz="2000" dirty="0" smtClean="0">
              <a:solidFill>
                <a:schemeClr val="bg1"/>
              </a:solidFill>
              <a:effectLst/>
              <a:latin typeface="Calibri"/>
              <a:ea typeface="Calibri"/>
              <a:cs typeface="Times New Roman"/>
            </a:endParaRPr>
          </a:p>
          <a:p>
            <a:pPr indent="450215" algn="just">
              <a:spcAft>
                <a:spcPts val="0"/>
              </a:spcAft>
            </a:pPr>
            <a:r>
              <a:rPr lang="ru-RU" sz="2000" dirty="0" smtClean="0">
                <a:solidFill>
                  <a:schemeClr val="bg1"/>
                </a:solidFill>
                <a:effectLst/>
                <a:latin typeface="Times New Roman"/>
                <a:ea typeface="Times New Roman"/>
                <a:cs typeface="Times New Roman"/>
              </a:rPr>
              <a:t>Перерывы для кормления ребенка включаются в рабочее время и оплачиваются по среднему месячному заработку.</a:t>
            </a:r>
            <a:endParaRPr lang="ru-RU" sz="2000" dirty="0" smtClean="0">
              <a:solidFill>
                <a:schemeClr val="bg1"/>
              </a:solidFill>
              <a:effectLst/>
              <a:latin typeface="Calibri"/>
              <a:ea typeface="Calibri"/>
              <a:cs typeface="Times New Roman"/>
            </a:endParaRPr>
          </a:p>
          <a:p>
            <a:pPr indent="450215" algn="just">
              <a:spcAft>
                <a:spcPts val="0"/>
              </a:spcAft>
            </a:pPr>
            <a:r>
              <a:rPr lang="ru-RU" sz="2000" dirty="0" smtClean="0">
                <a:solidFill>
                  <a:schemeClr val="bg1"/>
                </a:solidFill>
                <a:effectLst/>
                <a:latin typeface="Times New Roman"/>
                <a:ea typeface="Times New Roman"/>
                <a:cs typeface="Times New Roman"/>
              </a:rPr>
              <a:t>По желанию женщины, имеющей ребенка, перерывы для кормления ребенка могут быть присоединены к перерыву для отдыха и питания либо в суммированном виде перенесены как на начало, так и на конец рабочего дня (рабочей смены) с соответствующим его (ее) сокращением.</a:t>
            </a:r>
            <a:endParaRPr lang="ru-RU" sz="2000" dirty="0" smtClean="0">
              <a:solidFill>
                <a:schemeClr val="bg1"/>
              </a:solidFill>
              <a:effectLst/>
              <a:latin typeface="Calibri"/>
              <a:ea typeface="Calibri"/>
              <a:cs typeface="Times New Roman"/>
            </a:endParaRPr>
          </a:p>
          <a:p>
            <a:pPr indent="450215" algn="just">
              <a:spcAft>
                <a:spcPts val="0"/>
              </a:spcAft>
            </a:pPr>
            <a:r>
              <a:rPr lang="ru-RU" sz="2000" dirty="0" smtClean="0">
                <a:solidFill>
                  <a:schemeClr val="bg1"/>
                </a:solidFill>
                <a:effectLst/>
                <a:latin typeface="Times New Roman"/>
                <a:ea typeface="Times New Roman"/>
                <a:cs typeface="Times New Roman"/>
              </a:rPr>
              <a:t>Конкретная продолжительность этих перерывов и порядок их предоставления устанавливаются в коллективном договоре, а если он не заключен, - по соглашению между работодателем и профсоюзным комитетом либо иным представительным органом работников.</a:t>
            </a:r>
            <a:endParaRPr lang="ru-RU" sz="2000" dirty="0">
              <a:solidFill>
                <a:schemeClr val="bg1"/>
              </a:solidFill>
              <a:effectLst/>
              <a:latin typeface="Calibri"/>
              <a:ea typeface="Calibri"/>
              <a:cs typeface="Times New Roman"/>
            </a:endParaRPr>
          </a:p>
        </p:txBody>
      </p:sp>
    </p:spTree>
    <p:extLst>
      <p:ext uri="{BB962C8B-B14F-4D97-AF65-F5344CB8AC3E}">
        <p14:creationId xmlns:p14="http://schemas.microsoft.com/office/powerpoint/2010/main" val="2760743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8141" y="193204"/>
            <a:ext cx="9144000" cy="5324535"/>
          </a:xfrm>
          <a:prstGeom prst="rect">
            <a:avLst/>
          </a:prstGeom>
        </p:spPr>
        <p:txBody>
          <a:bodyPr wrap="square">
            <a:spAutoFit/>
          </a:bodyPr>
          <a:lstStyle/>
          <a:p>
            <a:pPr indent="450215" algn="ctr">
              <a:spcAft>
                <a:spcPts val="0"/>
              </a:spcAft>
            </a:pPr>
            <a:r>
              <a:rPr lang="ru-RU" sz="2000" b="1" dirty="0" smtClean="0">
                <a:solidFill>
                  <a:schemeClr val="bg1"/>
                </a:solidFill>
                <a:effectLst/>
                <a:latin typeface="Times New Roman"/>
                <a:ea typeface="Times New Roman"/>
                <a:cs typeface="Times New Roman"/>
              </a:rPr>
              <a:t>Статья 237.</a:t>
            </a:r>
            <a:r>
              <a:rPr lang="ru-RU" sz="2000" dirty="0" smtClean="0">
                <a:solidFill>
                  <a:schemeClr val="bg1"/>
                </a:solidFill>
                <a:effectLst/>
                <a:latin typeface="Times New Roman"/>
                <a:ea typeface="Times New Roman"/>
                <a:cs typeface="Times New Roman"/>
              </a:rPr>
              <a:t> Гарантии для беременных женщин и женщин, имеющих детей, при прекращении трудового договора</a:t>
            </a:r>
            <a:endParaRPr lang="ru-RU" sz="2000" dirty="0" smtClean="0">
              <a:solidFill>
                <a:schemeClr val="bg1"/>
              </a:solidFill>
              <a:effectLst/>
              <a:latin typeface="Calibri"/>
              <a:ea typeface="Calibri"/>
              <a:cs typeface="Times New Roman"/>
            </a:endParaRPr>
          </a:p>
          <a:p>
            <a:pPr indent="450215" algn="just">
              <a:spcAft>
                <a:spcPts val="0"/>
              </a:spcAft>
            </a:pPr>
            <a:r>
              <a:rPr lang="ru-RU" sz="2000" dirty="0" smtClean="0">
                <a:solidFill>
                  <a:schemeClr val="bg1"/>
                </a:solidFill>
                <a:effectLst/>
                <a:latin typeface="Times New Roman"/>
                <a:ea typeface="Times New Roman"/>
                <a:cs typeface="Times New Roman"/>
              </a:rPr>
              <a:t>Прекращение трудового договора с беременными женщинами и женщинами, имеющими детей в возрасте до трех лет, по инициативе работодателя не допускается, кроме случаев полной ликвидации предприятия, когда прекращение трудового договора допускается с обязательным трудоустройством. Трудоустройство указанных женщин производится правопреемником ликвидируемого предприятия, а при отсутствии правопреемников обязательное оказание им помощи в подборе подходящей работы и трудоустройстве осуществляется местным органом по труду с обеспечением в период трудоустройства соответствующих социальных выплат, установленных законодательством.</a:t>
            </a:r>
            <a:endParaRPr lang="ru-RU" sz="2000" dirty="0" smtClean="0">
              <a:solidFill>
                <a:schemeClr val="bg1"/>
              </a:solidFill>
              <a:effectLst/>
              <a:latin typeface="Calibri"/>
              <a:ea typeface="Calibri"/>
              <a:cs typeface="Times New Roman"/>
            </a:endParaRPr>
          </a:p>
          <a:p>
            <a:pPr indent="450215" algn="just">
              <a:spcAft>
                <a:spcPts val="0"/>
              </a:spcAft>
            </a:pPr>
            <a:r>
              <a:rPr lang="ru-RU" sz="2000" dirty="0" smtClean="0">
                <a:solidFill>
                  <a:schemeClr val="bg1"/>
                </a:solidFill>
                <a:effectLst/>
                <a:latin typeface="Times New Roman"/>
                <a:ea typeface="Times New Roman"/>
                <a:cs typeface="Times New Roman"/>
              </a:rPr>
              <a:t>Обязательное трудоустройство женщин, указанных в части первой настоящей статьи, осуществляется работодателем также и в случаях прекращения трудового договора в связи с истечением его срока. На период трудоустройства за ними сохраняется заработная плата, но не свыше трех месяцев со дня окончания срочного трудового договора.</a:t>
            </a:r>
            <a:endParaRPr lang="ru-RU" sz="2000" dirty="0" smtClean="0">
              <a:solidFill>
                <a:schemeClr val="bg1"/>
              </a:solidFill>
              <a:effectLst/>
              <a:latin typeface="Calibri"/>
              <a:ea typeface="Calibri"/>
              <a:cs typeface="Times New Roman"/>
            </a:endParaRPr>
          </a:p>
        </p:txBody>
      </p:sp>
    </p:spTree>
    <p:extLst>
      <p:ext uri="{BB962C8B-B14F-4D97-AF65-F5344CB8AC3E}">
        <p14:creationId xmlns:p14="http://schemas.microsoft.com/office/powerpoint/2010/main" val="27408912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99492" y="62496"/>
            <a:ext cx="8856984" cy="5493812"/>
          </a:xfrm>
          <a:prstGeom prst="rect">
            <a:avLst/>
          </a:prstGeom>
        </p:spPr>
        <p:txBody>
          <a:bodyPr wrap="square">
            <a:spAutoFit/>
          </a:bodyPr>
          <a:lstStyle/>
          <a:p>
            <a:pPr lvl="0" indent="450215" algn="ctr">
              <a:lnSpc>
                <a:spcPct val="150000"/>
              </a:lnSpc>
            </a:pPr>
            <a:r>
              <a:rPr lang="ru-RU" b="1" dirty="0">
                <a:solidFill>
                  <a:srgbClr val="3F3F3F"/>
                </a:solidFill>
                <a:latin typeface="Times New Roman"/>
                <a:ea typeface="Times New Roman"/>
                <a:cs typeface="Times New Roman"/>
              </a:rPr>
              <a:t>Статья 238.</a:t>
            </a:r>
            <a:r>
              <a:rPr lang="ru-RU" dirty="0">
                <a:solidFill>
                  <a:srgbClr val="3F3F3F"/>
                </a:solidFill>
                <a:latin typeface="Times New Roman"/>
                <a:ea typeface="Times New Roman"/>
                <a:cs typeface="Times New Roman"/>
              </a:rPr>
              <a:t> Гарантии и льготы лицам, воспитывающим </a:t>
            </a:r>
            <a:endParaRPr lang="ru-RU" sz="1400" dirty="0">
              <a:solidFill>
                <a:srgbClr val="3F3F3F"/>
              </a:solidFill>
              <a:latin typeface="Calibri"/>
              <a:ea typeface="Calibri"/>
              <a:cs typeface="Times New Roman"/>
            </a:endParaRPr>
          </a:p>
          <a:p>
            <a:pPr lvl="0" indent="450215" algn="ctr">
              <a:lnSpc>
                <a:spcPct val="150000"/>
              </a:lnSpc>
            </a:pPr>
            <a:r>
              <a:rPr lang="ru-RU" dirty="0">
                <a:solidFill>
                  <a:srgbClr val="3F3F3F"/>
                </a:solidFill>
                <a:latin typeface="Times New Roman"/>
                <a:ea typeface="Times New Roman"/>
                <a:cs typeface="Times New Roman"/>
              </a:rPr>
              <a:t>детей без матери</a:t>
            </a:r>
            <a:endParaRPr lang="ru-RU" sz="1400" dirty="0">
              <a:solidFill>
                <a:srgbClr val="3F3F3F"/>
              </a:solidFill>
              <a:latin typeface="Calibri"/>
              <a:ea typeface="Calibri"/>
              <a:cs typeface="Times New Roman"/>
            </a:endParaRPr>
          </a:p>
          <a:p>
            <a:pPr lvl="0" indent="450215" algn="just">
              <a:lnSpc>
                <a:spcPct val="150000"/>
              </a:lnSpc>
            </a:pPr>
            <a:r>
              <a:rPr lang="ru-RU" dirty="0">
                <a:solidFill>
                  <a:srgbClr val="3F3F3F"/>
                </a:solidFill>
                <a:latin typeface="Times New Roman"/>
                <a:ea typeface="Times New Roman"/>
                <a:cs typeface="Times New Roman"/>
              </a:rPr>
              <a:t>Гарантии и льготы, предоставляемые женщинам в связи с материнством (ограничение ночного труда и сверхурочных работ, привлечения к работам в выходные дни и направления в командировки, а также предоставление дополнительных отпусков, установление льготных режимов труда и другие гарантии и льготы, установленные законодательными и иными нормативными актами о труде), распространяются на отцов, воспитывающих детей без матери (в случае ее смерти, лишения родительских прав, длительного пребывания в лечебном учреждении и в других случаях отсутствия материнской заботы о детях), а также на опекунов (попечителей) несовершеннолетних.</a:t>
            </a:r>
            <a:endParaRPr lang="ru-RU" sz="1400" dirty="0">
              <a:solidFill>
                <a:srgbClr val="3F3F3F"/>
              </a:solidFill>
              <a:latin typeface="Calibri"/>
              <a:ea typeface="Calibri"/>
              <a:cs typeface="Times New Roman"/>
            </a:endParaRPr>
          </a:p>
          <a:p>
            <a:pPr lvl="0" indent="450215" algn="just">
              <a:lnSpc>
                <a:spcPct val="150000"/>
              </a:lnSpc>
            </a:pPr>
            <a:r>
              <a:rPr lang="ru-RU" dirty="0">
                <a:solidFill>
                  <a:srgbClr val="3F3F3F"/>
                </a:solidFill>
                <a:latin typeface="Times New Roman"/>
                <a:ea typeface="Times New Roman"/>
                <a:cs typeface="Times New Roman"/>
              </a:rPr>
              <a:t>Указанные в части первой настоящей статьи гарантии и льготы предоставляются также бабушке, деду или другим родственникам, фактически воспитывающим детей, лишенных родительского попечения.</a:t>
            </a:r>
            <a:endParaRPr lang="ru-RU" sz="1400" dirty="0">
              <a:solidFill>
                <a:srgbClr val="3F3F3F"/>
              </a:solidFill>
              <a:latin typeface="Calibri"/>
              <a:ea typeface="Calibri"/>
              <a:cs typeface="Times New Roman"/>
            </a:endParaRPr>
          </a:p>
        </p:txBody>
      </p:sp>
    </p:spTree>
    <p:extLst>
      <p:ext uri="{BB962C8B-B14F-4D97-AF65-F5344CB8AC3E}">
        <p14:creationId xmlns:p14="http://schemas.microsoft.com/office/powerpoint/2010/main" val="3520580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93204"/>
            <a:ext cx="8784975" cy="5328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2818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39045" y="265212"/>
            <a:ext cx="8784976" cy="5324535"/>
          </a:xfrm>
          <a:prstGeom prst="rect">
            <a:avLst/>
          </a:prstGeom>
        </p:spPr>
        <p:txBody>
          <a:bodyPr wrap="square">
            <a:spAutoFit/>
          </a:bodyPr>
          <a:lstStyle/>
          <a:p>
            <a:pPr indent="450215" algn="just">
              <a:spcAft>
                <a:spcPts val="0"/>
              </a:spcAft>
            </a:pPr>
            <a:r>
              <a:rPr lang="ru-RU" sz="2000" spc="5" dirty="0" smtClean="0">
                <a:solidFill>
                  <a:schemeClr val="bg1"/>
                </a:solidFill>
                <a:effectLst/>
                <a:latin typeface="Times New Roman"/>
                <a:ea typeface="Times New Roman"/>
                <a:cs typeface="Times New Roman"/>
              </a:rPr>
              <a:t>Ведомственные службы охраны труда совместно с комитета­ми профсоюзов разрабатывают инструкции по безопасности труда для различных профессий с учетом специфики работы, а также проводят инструктажи и обучение всех работающих пра­вилам безопасной работы.</a:t>
            </a:r>
            <a:endParaRPr lang="ru-RU" sz="2000" dirty="0" smtClean="0">
              <a:solidFill>
                <a:schemeClr val="bg1"/>
              </a:solidFill>
              <a:effectLst/>
              <a:latin typeface="Calibri"/>
              <a:ea typeface="Calibri"/>
              <a:cs typeface="Times New Roman"/>
            </a:endParaRPr>
          </a:p>
          <a:p>
            <a:pPr indent="450215" algn="just">
              <a:spcAft>
                <a:spcPts val="0"/>
              </a:spcAft>
            </a:pPr>
            <a:r>
              <a:rPr lang="ru-RU" sz="2000" b="1" spc="5" dirty="0" smtClean="0">
                <a:solidFill>
                  <a:schemeClr val="bg1"/>
                </a:solidFill>
                <a:effectLst/>
                <a:latin typeface="Times New Roman"/>
                <a:ea typeface="Times New Roman"/>
                <a:cs typeface="Times New Roman"/>
              </a:rPr>
              <a:t>Различают следующие виды инструк­тажа: вводный, первичный на рабочем месте, повторный вне­плановый и текущий.</a:t>
            </a:r>
            <a:endParaRPr lang="ru-RU" sz="2000" dirty="0" smtClean="0">
              <a:solidFill>
                <a:schemeClr val="bg1"/>
              </a:solidFill>
              <a:effectLst/>
              <a:latin typeface="Calibri"/>
              <a:ea typeface="Calibri"/>
              <a:cs typeface="Times New Roman"/>
            </a:endParaRPr>
          </a:p>
          <a:p>
            <a:pPr indent="450215" algn="just">
              <a:spcAft>
                <a:spcPts val="0"/>
              </a:spcAft>
            </a:pPr>
            <a:r>
              <a:rPr lang="ru-RU" sz="2000" b="1" spc="5" dirty="0" smtClean="0">
                <a:solidFill>
                  <a:schemeClr val="bg1"/>
                </a:solidFill>
                <a:effectLst/>
                <a:latin typeface="Times New Roman"/>
                <a:ea typeface="Times New Roman"/>
                <a:cs typeface="Times New Roman"/>
              </a:rPr>
              <a:t>Вводный инструктаж</a:t>
            </a:r>
            <a:r>
              <a:rPr lang="ru-RU" sz="2000" spc="5" dirty="0" smtClean="0">
                <a:solidFill>
                  <a:schemeClr val="bg1"/>
                </a:solidFill>
                <a:effectLst/>
                <a:latin typeface="Times New Roman"/>
                <a:ea typeface="Times New Roman"/>
                <a:cs typeface="Times New Roman"/>
              </a:rPr>
              <a:t> проводят со всеми рабочи­ми и служащими независимо от профессии до приема на работу, а также с командированными и учащимися, прибывшими на практику. </a:t>
            </a:r>
          </a:p>
          <a:p>
            <a:pPr indent="450215" algn="just">
              <a:spcAft>
                <a:spcPts val="0"/>
              </a:spcAft>
            </a:pPr>
            <a:r>
              <a:rPr lang="ru-RU" sz="2000" spc="5" dirty="0" smtClean="0">
                <a:solidFill>
                  <a:schemeClr val="bg1"/>
                </a:solidFill>
                <a:effectLst/>
                <a:latin typeface="Times New Roman"/>
                <a:ea typeface="Times New Roman"/>
                <a:cs typeface="Times New Roman"/>
              </a:rPr>
              <a:t>Основные вопросы представлены ниже:</a:t>
            </a:r>
            <a:endParaRPr lang="ru-RU" sz="2000" dirty="0" smtClean="0">
              <a:solidFill>
                <a:schemeClr val="bg1"/>
              </a:solidFill>
              <a:effectLst/>
              <a:latin typeface="Calibri"/>
              <a:ea typeface="Calibri"/>
              <a:cs typeface="Times New Roman"/>
            </a:endParaRPr>
          </a:p>
          <a:p>
            <a:pPr indent="450215" algn="just">
              <a:spcAft>
                <a:spcPts val="0"/>
              </a:spcAft>
            </a:pPr>
            <a:r>
              <a:rPr lang="ru-RU" sz="2000" dirty="0" smtClean="0">
                <a:solidFill>
                  <a:schemeClr val="bg1"/>
                </a:solidFill>
                <a:effectLst/>
                <a:latin typeface="Times New Roman"/>
                <a:ea typeface="Times New Roman"/>
                <a:cs typeface="Times New Roman"/>
              </a:rPr>
              <a:t>Основные положения законодательства по охране. Правила внутреннего распорядка и режима работы. Порядок продвижения в зоне производства работ и особые условия труда на отдельных участках. </a:t>
            </a:r>
            <a:r>
              <a:rPr lang="ru-RU" sz="2000" spc="5" dirty="0" smtClean="0">
                <a:solidFill>
                  <a:schemeClr val="bg1"/>
                </a:solidFill>
                <a:effectLst/>
                <a:latin typeface="Times New Roman"/>
                <a:ea typeface="Times New Roman"/>
                <a:cs typeface="Times New Roman"/>
              </a:rPr>
              <a:t>Общие требования охраны труда на производстве. Правила электробезопасности. Требования по пожарной безопасности. Порядок получения инструмента, спецодежды, </a:t>
            </a:r>
            <a:r>
              <a:rPr lang="ru-RU" sz="2000" spc="5" dirty="0" err="1" smtClean="0">
                <a:solidFill>
                  <a:schemeClr val="bg1"/>
                </a:solidFill>
                <a:effectLst/>
                <a:latin typeface="Times New Roman"/>
                <a:ea typeface="Times New Roman"/>
                <a:cs typeface="Times New Roman"/>
              </a:rPr>
              <a:t>спецобуви</a:t>
            </a:r>
            <a:r>
              <a:rPr lang="ru-RU" sz="2000" spc="5" dirty="0" smtClean="0">
                <a:solidFill>
                  <a:schemeClr val="bg1"/>
                </a:solidFill>
                <a:effectLst/>
                <a:latin typeface="Times New Roman"/>
                <a:ea typeface="Times New Roman"/>
                <a:cs typeface="Times New Roman"/>
              </a:rPr>
              <a:t>, предохранительных приспособлений. Правила производственной санитарии и личной гигиены. Способы оказания первой доврачебной помощи. </a:t>
            </a:r>
            <a:endParaRPr lang="ru-RU" sz="2000" dirty="0">
              <a:solidFill>
                <a:schemeClr val="bg1"/>
              </a:solidFill>
              <a:effectLst/>
              <a:latin typeface="Calibri"/>
              <a:ea typeface="Calibri"/>
              <a:cs typeface="Times New Roman"/>
            </a:endParaRPr>
          </a:p>
        </p:txBody>
      </p:sp>
    </p:spTree>
    <p:extLst>
      <p:ext uri="{BB962C8B-B14F-4D97-AF65-F5344CB8AC3E}">
        <p14:creationId xmlns:p14="http://schemas.microsoft.com/office/powerpoint/2010/main" val="3217937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7461"/>
          <a:stretch/>
        </p:blipFill>
        <p:spPr bwMode="auto">
          <a:xfrm>
            <a:off x="107504" y="0"/>
            <a:ext cx="8856984"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82686920"/>
      </p:ext>
    </p:extLst>
  </p:cSld>
  <p:clrMapOvr>
    <a:masterClrMapping/>
  </p:clrMapOvr>
</p:sld>
</file>

<file path=ppt/theme/theme1.xml><?xml version="1.0" encoding="utf-8"?>
<a:theme xmlns:a="http://schemas.openxmlformats.org/drawingml/2006/main" name="Tradeshow">
  <a:themeElements>
    <a:clrScheme name="Tradeshow">
      <a:dk1>
        <a:srgbClr val="3F3F3F"/>
      </a:dk1>
      <a:lt1>
        <a:srgbClr val="FFFFFF"/>
      </a:lt1>
      <a:dk2>
        <a:srgbClr val="7DAFC3"/>
      </a:dk2>
      <a:lt2>
        <a:srgbClr val="E5E4DF"/>
      </a:lt2>
      <a:accent1>
        <a:srgbClr val="7C959A"/>
      </a:accent1>
      <a:accent2>
        <a:srgbClr val="DB8631"/>
      </a:accent2>
      <a:accent3>
        <a:srgbClr val="E3CC5A"/>
      </a:accent3>
      <a:accent4>
        <a:srgbClr val="ACADA8"/>
      </a:accent4>
      <a:accent5>
        <a:srgbClr val="927C61"/>
      </a:accent5>
      <a:accent6>
        <a:srgbClr val="B3B435"/>
      </a:accent6>
      <a:hlink>
        <a:srgbClr val="0079A4"/>
      </a:hlink>
      <a:folHlink>
        <a:srgbClr val="595959"/>
      </a:folHlink>
    </a:clrScheme>
    <a:fontScheme name="Tradeshow">
      <a:majorFont>
        <a:latin typeface="Arial Black"/>
        <a:ea typeface=""/>
        <a:cs typeface=""/>
        <a:font script="Jpan" typeface="ＭＳ Ｐゴシック"/>
        <a:font script="Hang" typeface="HY견고딕"/>
        <a:font script="Hans" typeface="宋体"/>
        <a:font script="Hant" typeface="新細明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ndara"/>
        <a:ea typeface=""/>
        <a:cs typeface=""/>
        <a:font script="Jpan" typeface="ＭＳ Ｐゴシック"/>
        <a:font script="Hang" typeface="HY견명조"/>
        <a:font script="Hans" typeface="华文楷体"/>
        <a:font script="Hant" typeface="新細明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Tradeshow">
      <a:fillStyleLst>
        <a:solidFill>
          <a:schemeClr val="phClr"/>
        </a:solidFill>
        <a:gradFill rotWithShape="1">
          <a:gsLst>
            <a:gs pos="0">
              <a:schemeClr val="phClr">
                <a:tint val="45000"/>
                <a:satMod val="300000"/>
              </a:schemeClr>
            </a:gs>
            <a:gs pos="35000">
              <a:schemeClr val="phClr">
                <a:tint val="45000"/>
                <a:satMod val="300000"/>
              </a:schemeClr>
            </a:gs>
            <a:gs pos="69000">
              <a:schemeClr val="phClr">
                <a:tint val="45000"/>
                <a:satMod val="350000"/>
              </a:schemeClr>
            </a:gs>
            <a:gs pos="100000">
              <a:schemeClr val="phClr">
                <a:tint val="60000"/>
                <a:satMod val="350000"/>
              </a:schemeClr>
            </a:gs>
          </a:gsLst>
          <a:path path="circle">
            <a:fillToRect l="50000" t="50000" r="100000" b="100000"/>
          </a:path>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9525" cap="rnd" cmpd="sng" algn="ctr">
          <a:solidFill>
            <a:schemeClr val="phClr"/>
          </a:solidFill>
          <a:prstDash val="solid"/>
        </a:ln>
        <a:ln w="38475" cap="flat" cmpd="sng" algn="ctr">
          <a:solidFill>
            <a:schemeClr val="phClr"/>
          </a:solidFill>
          <a:prstDash val="solid"/>
        </a:ln>
        <a:ln w="54850" cap="flat" cmpd="sng" algn="ctr">
          <a:solidFill>
            <a:schemeClr val="phClr"/>
          </a:solidFill>
          <a:prstDash val="solid"/>
        </a:ln>
      </a:lnStyleLst>
      <a:effectStyleLst>
        <a:effectStyle>
          <a:effectLst>
            <a:outerShdw blurRad="50800" dist="25400" dir="5400000" rotWithShape="0">
              <a:srgbClr val="000000">
                <a:alpha val="55000"/>
              </a:srgbClr>
            </a:outerShdw>
          </a:effectLst>
        </a:effectStyle>
        <a:effectStyle>
          <a:effectLst>
            <a:outerShdw blurRad="50800" dist="25400" dir="5400000" rotWithShape="0">
              <a:srgbClr val="000000">
                <a:alpha val="44000"/>
              </a:srgbClr>
            </a:outerShdw>
          </a:effectLst>
        </a:effectStyle>
        <a:effectStyle>
          <a:effectLst>
            <a:outerShdw blurRad="50800" dist="25400" dir="5400000" rotWithShape="0">
              <a:srgbClr val="000000">
                <a:alpha val="55000"/>
              </a:srgbClr>
            </a:outerShdw>
          </a:effectLst>
          <a:scene3d>
            <a:camera prst="orthographicFront">
              <a:rot lat="0" lon="0" rev="0"/>
            </a:camera>
            <a:lightRig rig="brightRoom" dir="tl">
              <a:rot lat="0" lon="0" rev="3600000"/>
            </a:lightRig>
          </a:scene3d>
          <a:sp3d contourW="31750" prstMaterial="flat">
            <a:bevelT w="127000" h="254000" prst="angle"/>
            <a:contourClr>
              <a:schemeClr val="phClr">
                <a:shade val="20000"/>
              </a:schemeClr>
            </a:contourClr>
          </a:sp3d>
        </a:effectStyle>
      </a:effectStyleLst>
      <a:bgFillStyleLst>
        <a:solidFill>
          <a:schemeClr val="phClr"/>
        </a:solidFill>
        <a:gradFill rotWithShape="1">
          <a:gsLst>
            <a:gs pos="20000">
              <a:schemeClr val="phClr">
                <a:tint val="80000"/>
                <a:lumMod val="100000"/>
              </a:schemeClr>
            </a:gs>
            <a:gs pos="100000">
              <a:schemeClr val="phClr">
                <a:tint val="100000"/>
                <a:lumMod val="80000"/>
              </a:schemeClr>
            </a:gs>
          </a:gsLst>
          <a:path path="circle">
            <a:fillToRect l="50000" t="20000" r="100000" b="100000"/>
          </a:path>
        </a:gradFill>
        <a:gradFill rotWithShape="1">
          <a:gsLst>
            <a:gs pos="0">
              <a:schemeClr val="phClr">
                <a:tint val="100000"/>
                <a:lumMod val="100000"/>
              </a:schemeClr>
            </a:gs>
            <a:gs pos="100000">
              <a:schemeClr val="phClr">
                <a:shade val="100000"/>
                <a:lumMod val="60000"/>
              </a:schemeClr>
            </a:gs>
          </a:gsLst>
          <a:path path="circle">
            <a:fillToRect l="50000" t="20000" r="10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TM01859861[[fn=Выставка]]</Template>
  <TotalTime>346</TotalTime>
  <Words>6577</Words>
  <Application>Microsoft Office PowerPoint</Application>
  <PresentationFormat>Экран (16:10)</PresentationFormat>
  <Paragraphs>276</Paragraphs>
  <Slides>66</Slides>
  <Notes>0</Notes>
  <HiddenSlides>0</HiddenSlides>
  <MMClips>0</MMClips>
  <ScaleCrop>false</ScaleCrop>
  <HeadingPairs>
    <vt:vector size="8" baseType="variant">
      <vt:variant>
        <vt:lpstr>Использованные шрифты</vt:lpstr>
      </vt:variant>
      <vt:variant>
        <vt:i4>5</vt:i4>
      </vt:variant>
      <vt:variant>
        <vt:lpstr>Тема</vt:lpstr>
      </vt:variant>
      <vt:variant>
        <vt:i4>1</vt:i4>
      </vt:variant>
      <vt:variant>
        <vt:lpstr>Внедренные серверы OLE</vt:lpstr>
      </vt:variant>
      <vt:variant>
        <vt:i4>1</vt:i4>
      </vt:variant>
      <vt:variant>
        <vt:lpstr>Заголовки слайдов</vt:lpstr>
      </vt:variant>
      <vt:variant>
        <vt:i4>66</vt:i4>
      </vt:variant>
    </vt:vector>
  </HeadingPairs>
  <TitlesOfParts>
    <vt:vector size="73" baseType="lpstr">
      <vt:lpstr>Arial</vt:lpstr>
      <vt:lpstr>Arial Black</vt:lpstr>
      <vt:lpstr>Calibri</vt:lpstr>
      <vt:lpstr>Candara</vt:lpstr>
      <vt:lpstr>Times New Roman</vt:lpstr>
      <vt:lpstr>Tradeshow</vt:lpstr>
      <vt:lpstr>Документ</vt:lpstr>
      <vt:lpstr>Правовые и организационные основы безопасности жизнедеятельности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Правовые и организационные основы безопасности жизнедеятельности</dc:title>
  <dc:creator>User</dc:creator>
  <cp:lastModifiedBy>Учетная запись Майкрософт</cp:lastModifiedBy>
  <cp:revision>22</cp:revision>
  <dcterms:created xsi:type="dcterms:W3CDTF">2020-11-09T10:01:15Z</dcterms:created>
  <dcterms:modified xsi:type="dcterms:W3CDTF">2024-05-14T03:34:30Z</dcterms:modified>
</cp:coreProperties>
</file>